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12" r:id="rId2"/>
    <p:sldId id="317" r:id="rId3"/>
    <p:sldId id="313" r:id="rId4"/>
    <p:sldId id="314" r:id="rId5"/>
    <p:sldId id="315" r:id="rId6"/>
    <p:sldId id="316" r:id="rId7"/>
    <p:sldId id="257" r:id="rId8"/>
    <p:sldId id="298" r:id="rId9"/>
    <p:sldId id="297" r:id="rId10"/>
    <p:sldId id="305" r:id="rId11"/>
    <p:sldId id="259" r:id="rId12"/>
    <p:sldId id="306" r:id="rId13"/>
    <p:sldId id="307" r:id="rId14"/>
    <p:sldId id="308" r:id="rId15"/>
    <p:sldId id="300" r:id="rId16"/>
    <p:sldId id="301" r:id="rId17"/>
    <p:sldId id="302" r:id="rId18"/>
    <p:sldId id="303" r:id="rId19"/>
    <p:sldId id="309" r:id="rId20"/>
    <p:sldId id="310" r:id="rId21"/>
    <p:sldId id="311" r:id="rId22"/>
  </p:sldIdLst>
  <p:sldSz cx="9144000" cy="6858000" type="screen4x3"/>
  <p:notesSz cx="6670675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8200"/>
    <a:srgbClr val="F37B03"/>
    <a:srgbClr val="FF9966"/>
    <a:srgbClr val="FF66CC"/>
    <a:srgbClr val="FF9900"/>
    <a:srgbClr val="FF9B9B"/>
    <a:srgbClr val="352B95"/>
    <a:srgbClr val="FFCCFF"/>
    <a:srgbClr val="FF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8" autoAdjust="0"/>
    <p:restoredTop sz="94689" autoAdjust="0"/>
  </p:normalViewPr>
  <p:slideViewPr>
    <p:cSldViewPr>
      <p:cViewPr varScale="1">
        <p:scale>
          <a:sx n="111" d="100"/>
          <a:sy n="111" d="100"/>
        </p:scale>
        <p:origin x="15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52564126173841"/>
          <c:y val="4.8506967944802096E-2"/>
          <c:w val="0.72879017864496787"/>
          <c:h val="0.67601053007275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Родившиеся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3"/>
              <c:layout>
                <c:manualLayout>
                  <c:x val="-1.4103696223411519E-2"/>
                  <c:y val="-3.3552011429875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15809</c:v>
                </c:pt>
                <c:pt idx="1">
                  <c:v>16214</c:v>
                </c:pt>
                <c:pt idx="2">
                  <c:v>15654</c:v>
                </c:pt>
                <c:pt idx="3">
                  <c:v>13356</c:v>
                </c:pt>
                <c:pt idx="4">
                  <c:v>12693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Умершие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4.0868326435596321E-3"/>
                  <c:y val="2.3333235345993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0868326435596503E-3"/>
                  <c:y val="1.3333277340567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868326435596503E-3"/>
                  <c:y val="6.6666386702837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23340</c:v>
                </c:pt>
                <c:pt idx="1">
                  <c:v>23117</c:v>
                </c:pt>
                <c:pt idx="2">
                  <c:v>22947</c:v>
                </c:pt>
                <c:pt idx="3">
                  <c:v>21765</c:v>
                </c:pt>
                <c:pt idx="4">
                  <c:v>21966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2407288"/>
        <c:axId val="292407680"/>
      </c:barChart>
      <c:catAx>
        <c:axId val="292407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2407680"/>
        <c:crosses val="autoZero"/>
        <c:auto val="1"/>
        <c:lblAlgn val="ctr"/>
        <c:lblOffset val="100"/>
        <c:noMultiLvlLbl val="0"/>
      </c:catAx>
      <c:valAx>
        <c:axId val="29240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2407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7232285337554005E-2"/>
          <c:y val="0.82029345991026614"/>
          <c:w val="0.55149169395244113"/>
          <c:h val="0.10843240925040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914591481883276E-2"/>
          <c:y val="3.0832462123296357E-2"/>
          <c:w val="0.93870905470267108"/>
          <c:h val="0.81629989830189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  <a:prstDash val="solid"/>
            </a:ln>
            <a:effectLst>
              <a:outerShdw sx="1000" sy="1000" algn="ctr" rotWithShape="0">
                <a:srgbClr val="4F81BD">
                  <a:lumMod val="40000"/>
                  <a:lumOff val="60000"/>
                </a:srgbClr>
              </a:outerShdw>
            </a:effectLst>
          </c:spPr>
          <c:marker>
            <c:symbol val="diamond"/>
            <c:size val="17"/>
            <c:spPr>
              <a:solidFill>
                <a:srgbClr val="0070C0"/>
              </a:solidFill>
              <a:ln>
                <a:solidFill>
                  <a:srgbClr val="0064FF"/>
                </a:solidFill>
                <a:prstDash val="solid"/>
              </a:ln>
              <a:effectLst>
                <a:outerShdw sx="1000" sy="1000" algn="ctr" rotWithShape="0">
                  <a:srgbClr val="4F81BD">
                    <a:lumMod val="40000"/>
                    <a:lumOff val="60000"/>
                  </a:srgbClr>
                </a:outerShdw>
              </a:effectLst>
              <a:scene3d>
                <a:camera prst="orthographicFront"/>
                <a:lightRig rig="balanced" dir="t"/>
              </a:scene3d>
              <a:sp3d prstMaterial="powder">
                <a:bevelT w="120650" h="114300" prst="angle"/>
              </a:sp3d>
            </c:spPr>
          </c:marker>
          <c:dLbls>
            <c:dLbl>
              <c:idx val="5"/>
              <c:layout>
                <c:manualLayout>
                  <c:x val="-1.3333909401013056E-2"/>
                  <c:y val="3.9549477667464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Лист1!$B$2:$G$2</c:f>
              <c:numCache>
                <c:formatCode>0.0</c:formatCode>
                <c:ptCount val="6"/>
                <c:pt idx="0">
                  <c:v>-9.1</c:v>
                </c:pt>
                <c:pt idx="1">
                  <c:v>0.1</c:v>
                </c:pt>
                <c:pt idx="2">
                  <c:v>-3</c:v>
                </c:pt>
                <c:pt idx="3">
                  <c:v>-2.1</c:v>
                </c:pt>
                <c:pt idx="4">
                  <c:v>-4.3</c:v>
                </c:pt>
                <c:pt idx="5">
                  <c:v>-4.3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2019</c:v>
                </c:pt>
              </c:strCache>
            </c:strRef>
          </c:tx>
          <c:spPr>
            <a:ln w="50800" cap="flat" cmpd="sng">
              <a:solidFill>
                <a:srgbClr val="FF0000"/>
              </a:solidFill>
              <a:prstDash val="solid"/>
              <a:miter lim="800000"/>
            </a:ln>
            <a:effectLst>
              <a:outerShdw dist="50800" sx="1000" sy="1000" algn="ctr" rotWithShape="0">
                <a:srgbClr val="0066FF"/>
              </a:outerShdw>
            </a:effectLst>
          </c:spPr>
          <c:marker>
            <c:symbol val="square"/>
            <c:size val="15"/>
            <c:spPr>
              <a:solidFill>
                <a:srgbClr val="FF0000"/>
              </a:solidFill>
              <a:ln w="0" cap="flat" cmpd="sng">
                <a:solidFill>
                  <a:srgbClr val="C00000"/>
                </a:solidFill>
                <a:prstDash val="solid"/>
              </a:ln>
              <a:effectLst>
                <a:outerShdw dist="50800" sx="1000" sy="1000" algn="ctr" rotWithShape="0">
                  <a:srgbClr val="0066FF"/>
                </a:outerShdw>
              </a:effectLst>
              <a:scene3d>
                <a:camera prst="orthographicFront"/>
                <a:lightRig rig="threePt" dir="t"/>
              </a:scene3d>
              <a:sp3d prstMaterial="powder">
                <a:bevelT w="241300" h="184150" prst="angle"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-3.4</c:v>
                </c:pt>
                <c:pt idx="1">
                  <c:v>-4.5999999999999996</c:v>
                </c:pt>
                <c:pt idx="2">
                  <c:v>-0.9</c:v>
                </c:pt>
                <c:pt idx="3">
                  <c:v>1.1000000000000001</c:v>
                </c:pt>
                <c:pt idx="4">
                  <c:v>-0.6</c:v>
                </c:pt>
                <c:pt idx="5">
                  <c:v>-3.1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730488"/>
        <c:axId val="292730096"/>
      </c:lineChart>
      <c:catAx>
        <c:axId val="2927304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high"/>
        <c:spPr>
          <a:ln w="3175">
            <a:solidFill>
              <a:srgbClr val="8796FF"/>
            </a:solidFill>
            <a:prstDash val="solid"/>
            <a:headEnd type="diamond" w="med" len="lg"/>
            <a:tailEnd type="stealth" w="med" len="lg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2AB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endParaRPr lang="ru-RU"/>
          </a:p>
        </c:txPr>
        <c:crossAx val="292730096"/>
        <c:crossesAt val="0"/>
        <c:auto val="1"/>
        <c:lblAlgn val="ctr"/>
        <c:lblOffset val="150"/>
        <c:noMultiLvlLbl val="0"/>
      </c:catAx>
      <c:valAx>
        <c:axId val="292730096"/>
        <c:scaling>
          <c:orientation val="minMax"/>
          <c:max val="2"/>
          <c:min val="-10"/>
        </c:scaling>
        <c:delete val="0"/>
        <c:axPos val="l"/>
        <c:numFmt formatCode="0" sourceLinked="0"/>
        <c:majorTickMark val="out"/>
        <c:minorTickMark val="in"/>
        <c:tickLblPos val="nextTo"/>
        <c:spPr>
          <a:ln w="3175">
            <a:solidFill>
              <a:srgbClr val="0066FF"/>
            </a:solidFill>
            <a:prstDash val="solid"/>
            <a:tailEnd type="stealth" w="med" len="lg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2AB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2730488"/>
        <c:crosses val="autoZero"/>
        <c:crossBetween val="between"/>
        <c:majorUnit val="2"/>
        <c:minorUnit val="0.5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rgbClr val="002AB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rgbClr val="002AB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5815557530644752E-2"/>
          <c:y val="0.87439231150086738"/>
          <c:w val="0.94309900623713006"/>
          <c:h val="7.6489666307343745E-2"/>
        </c:manualLayout>
      </c:layout>
      <c:overlay val="0"/>
      <c:txPr>
        <a:bodyPr/>
        <a:lstStyle/>
        <a:p>
          <a:pPr>
            <a:defRPr sz="1400" b="1" i="0" u="none" strike="noStrike" baseline="0">
              <a:solidFill>
                <a:srgbClr val="002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F8F8F8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6815144766147E-2"/>
          <c:y val="5.8608058608058608E-2"/>
          <c:w val="0.88853805984524237"/>
          <c:h val="0.703296703296703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 полугодие 2019 года</c:v>
                </c:pt>
              </c:strCache>
            </c:strRef>
          </c:tx>
          <c:spPr>
            <a:solidFill>
              <a:srgbClr val="33CCCC"/>
            </a:solidFill>
            <a:ln w="1780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8.8876092910936521E-3"/>
                  <c:y val="-1.9952726875391066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34402322773422E-2"/>
                  <c:y val="-2.9039321606742618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795944542844927E-4"/>
                  <c:y val="-2.1249802258520405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83341946638227E-3"/>
                  <c:y val="-3.1386397451948267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628957617841756E-3"/>
                  <c:y val="-6.6813516330048606E-3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949785998524776E-2"/>
                  <c:y val="-3.026273658986596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235529647778472E-2"/>
                  <c:y val="-3.7779630915188468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0860545504089616E-2"/>
                  <c:y val="-2.2453646950867153E-2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0006653778030297E-2"/>
                  <c:y val="2.4828447374672675E-3"/>
                </c:manualLayout>
              </c:layout>
              <c:spPr>
                <a:noFill/>
                <a:ln w="35616">
                  <a:noFill/>
                </a:ln>
              </c:spPr>
              <c:txPr>
                <a:bodyPr/>
                <a:lstStyle/>
                <a:p>
                  <a:pPr>
                    <a:defRPr sz="1122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047043913760462E-2"/>
                      <c:h val="7.2146420566636005E-2"/>
                    </c:manualLayout>
                  </c15:layout>
                </c:ext>
              </c:extLst>
            </c:dLbl>
            <c:spPr>
              <a:noFill/>
              <a:ln w="3561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22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A</c:v>
                </c:pt>
                <c:pt idx="1">
                  <c:v>C</c:v>
                </c:pt>
                <c:pt idx="2">
                  <c:v>D</c:v>
                </c:pt>
                <c:pt idx="3">
                  <c:v>G</c:v>
                </c:pt>
                <c:pt idx="4">
                  <c:v>H</c:v>
                </c:pt>
                <c:pt idx="5">
                  <c:v>J</c:v>
                </c:pt>
                <c:pt idx="6">
                  <c:v>L</c:v>
                </c:pt>
                <c:pt idx="7">
                  <c:v>M</c:v>
                </c:pt>
                <c:pt idx="8">
                  <c:v>Q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4.7</c:v>
                </c:pt>
                <c:pt idx="1">
                  <c:v>50.4</c:v>
                </c:pt>
                <c:pt idx="2">
                  <c:v>7.5</c:v>
                </c:pt>
                <c:pt idx="3">
                  <c:v>3.3</c:v>
                </c:pt>
                <c:pt idx="4">
                  <c:v>5.9</c:v>
                </c:pt>
                <c:pt idx="5">
                  <c:v>3.4</c:v>
                </c:pt>
                <c:pt idx="6">
                  <c:v>2.9</c:v>
                </c:pt>
                <c:pt idx="7">
                  <c:v>13.7</c:v>
                </c:pt>
                <c:pt idx="8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92732056"/>
        <c:axId val="292732448"/>
        <c:axId val="0"/>
      </c:bar3DChart>
      <c:catAx>
        <c:axId val="292732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45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2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2732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2732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445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2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2732056"/>
        <c:crosses val="autoZero"/>
        <c:crossBetween val="between"/>
      </c:valAx>
      <c:spPr>
        <a:noFill/>
        <a:ln w="35616">
          <a:noFill/>
        </a:ln>
      </c:spPr>
    </c:plotArea>
    <c:legend>
      <c:legendPos val="b"/>
      <c:layout>
        <c:manualLayout>
          <c:xMode val="edge"/>
          <c:yMode val="edge"/>
          <c:x val="0.13269853276266272"/>
          <c:y val="0.87179475331376666"/>
          <c:w val="0.79064587973273948"/>
          <c:h val="9.5238095238095233E-2"/>
        </c:manualLayout>
      </c:layout>
      <c:overlay val="0"/>
      <c:spPr>
        <a:noFill/>
        <a:ln w="4452">
          <a:noFill/>
          <a:prstDash val="solid"/>
        </a:ln>
      </c:spPr>
      <c:txPr>
        <a:bodyPr/>
        <a:lstStyle/>
        <a:p>
          <a:pPr>
            <a:defRPr sz="1416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83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0"/>
      <c:rotY val="0"/>
      <c:rAngAx val="0"/>
      <c:perspective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879602178777671"/>
          <c:y val="0.11779688336266571"/>
          <c:w val="0.87465984157803678"/>
          <c:h val="0.695589323634802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Трактора*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66182498437236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2280</c:v>
                </c:pt>
                <c:pt idx="1">
                  <c:v>2214</c:v>
                </c:pt>
                <c:pt idx="2">
                  <c:v>1971</c:v>
                </c:pt>
                <c:pt idx="3">
                  <c:v>1921</c:v>
                </c:pt>
                <c:pt idx="4">
                  <c:v>1734</c:v>
                </c:pt>
                <c:pt idx="5">
                  <c:v>1764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4901312"/>
        <c:axId val="294901704"/>
        <c:axId val="0"/>
      </c:bar3DChart>
      <c:catAx>
        <c:axId val="29490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4901704"/>
        <c:crosses val="autoZero"/>
        <c:auto val="1"/>
        <c:lblAlgn val="ctr"/>
        <c:lblOffset val="100"/>
        <c:noMultiLvlLbl val="0"/>
      </c:catAx>
      <c:valAx>
        <c:axId val="294901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4901312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9271978129665E-2"/>
          <c:y val="1.7633654792189698E-2"/>
          <c:w val="0.39549713909411932"/>
          <c:h val="0.867312629830785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 100.0</c:v>
                </c:pt>
              </c:strCache>
            </c:strRef>
          </c:tx>
          <c:spPr>
            <a:ln w="28575">
              <a:solidFill>
                <a:schemeClr val="bg1">
                  <a:lumMod val="65000"/>
                </a:schemeClr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FFFF99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rgbClr val="FF7C80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15928381986440412"/>
                  <c:y val="0.1583096977612338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     </a:t>
                    </a:r>
                    <a:r>
                      <a:rPr lang="en-US" sz="1600" b="1" dirty="0" smtClean="0"/>
                      <a:t>24,6%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6755298158043495E-2"/>
                  <c:y val="-0.2510609317338249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     </a:t>
                    </a:r>
                    <a:r>
                      <a:rPr lang="en-US" sz="1600" b="1" dirty="0" smtClean="0"/>
                      <a:t>44,3%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749314897743142E-2"/>
                  <c:y val="-9.601765817446789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  </a:t>
                    </a:r>
                    <a:r>
                      <a:rPr lang="en-US" sz="1600" b="1" dirty="0" smtClean="0"/>
                      <a:t> 11,1%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3794884066601344E-2"/>
                  <c:y val="0.1642909506304203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dirty="0"/>
                      <a:t>     </a:t>
                    </a:r>
                    <a:r>
                      <a:rPr lang="en-US" sz="1600" b="1" dirty="0" smtClean="0"/>
                      <a:t>20,0%</a:t>
                    </a:r>
                    <a:endParaRPr lang="en-US" dirty="0"/>
                  </a:p>
                </c:rich>
              </c:tx>
              <c:numFmt formatCode="#,##0.0" sourceLinked="0"/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удовлетворены в полной мере</c:v>
                </c:pt>
                <c:pt idx="1">
                  <c:v>удовлетворены не в полной мере</c:v>
                </c:pt>
                <c:pt idx="2">
                  <c:v>не удовлетворены </c:v>
                </c:pt>
                <c:pt idx="3">
                  <c:v>не посещают поликлинику </c:v>
                </c:pt>
              </c:strCache>
            </c:strRef>
          </c:cat>
          <c:val>
            <c:numRef>
              <c:f>Лист1!$B$2:$B$5</c:f>
              <c:numCache>
                <c:formatCode>###\ ###\ ###\ ###\ ###\ ##0.0</c:formatCode>
                <c:ptCount val="4"/>
                <c:pt idx="0">
                  <c:v>24.569977302664402</c:v>
                </c:pt>
                <c:pt idx="1">
                  <c:v>44.320530485288799</c:v>
                </c:pt>
                <c:pt idx="2">
                  <c:v>11.140927761512099</c:v>
                </c:pt>
                <c:pt idx="3">
                  <c:v>19.968564450534799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770000059161659"/>
          <c:y val="8.0383201069736329E-2"/>
          <c:w val="0.4256642885718232"/>
          <c:h val="0.8607961977849480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83B96-83CF-44D4-8C50-C5734B9E548D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A174A48-6B85-4AED-B962-A8100EAF0FFD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2018г.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8170F0-E2C7-43F0-9737-39E135CF2E53}" type="parTrans" cxnId="{D620D6EF-731A-4840-8AD1-E7710AFABA5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8CA109-7F0A-4481-A717-B9825C11D6B0}" type="sibTrans" cxnId="{D620D6EF-731A-4840-8AD1-E7710AFABA5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23278-F513-454F-9C23-17316F4459FA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2016г.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9D1BA-E051-45D2-91A6-C42DAF282C51}" type="parTrans" cxnId="{55A1DC30-15E5-4727-89A9-65B412BDC0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092116-4F49-4B57-B027-A43C62E5764A}" type="sibTrans" cxnId="{55A1DC30-15E5-4727-89A9-65B412BDC0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7623A-4A14-4C96-8DED-832DE8E6D6D0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2015г.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68AF5A-BDFC-4A93-B500-395679341526}" type="parTrans" cxnId="{DABE7D82-7594-4E99-B16B-5B6A072051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2FEF2-1198-4D1C-96E6-73C667BD18EC}" type="sibTrans" cxnId="{DABE7D82-7594-4E99-B16B-5B6A072051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77274-4886-4575-AC84-B517DD7121E5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2017г.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26C88B-EE38-49A9-B6CB-116B10D8069B}" type="sibTrans" cxnId="{45D3089F-BB3B-4DBC-B028-16F16F0285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DFD045-3FB5-4278-A782-929FA5935A14}" type="parTrans" cxnId="{45D3089F-BB3B-4DBC-B028-16F16F0285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C515C-41C4-490F-81E1-7553FA371770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2014г. 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04B4C-D10D-4741-B220-D1CAED94C083}" type="sibTrans" cxnId="{6510CAFD-8B6A-4C6A-AF23-0C775F373F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DF1E91-0F5C-4EB3-935D-788EDCC503E9}" type="parTrans" cxnId="{6510CAFD-8B6A-4C6A-AF23-0C775F373F4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CFF90-5BE4-4CAA-8B3D-AC0A76A9A0A8}" type="pres">
      <dgm:prSet presAssocID="{93F83B96-83CF-44D4-8C50-C5734B9E54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AC16A6-CD12-4D73-AABE-F1A672ABB4AD}" type="pres">
      <dgm:prSet presAssocID="{8A174A48-6B85-4AED-B962-A8100EAF0FFD}" presName="composite" presStyleCnt="0"/>
      <dgm:spPr/>
    </dgm:pt>
    <dgm:pt modelId="{6BBD40F6-DAED-49D2-96BD-16321537DEFB}" type="pres">
      <dgm:prSet presAssocID="{8A174A48-6B85-4AED-B962-A8100EAF0FF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09EC7-8438-4A73-9E7A-F1C72B87FF76}" type="pres">
      <dgm:prSet presAssocID="{8A174A48-6B85-4AED-B962-A8100EAF0FFD}" presName="descendantText" presStyleLbl="alignAcc1" presStyleIdx="0" presStyleCnt="5" custScaleY="100000" custLinFactNeighborX="-234" custLinFactNeighborY="-61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7D43BBD7-3C59-4D47-8338-EAA316BB183E}" type="pres">
      <dgm:prSet presAssocID="{FD8CA109-7F0A-4481-A717-B9825C11D6B0}" presName="sp" presStyleCnt="0"/>
      <dgm:spPr/>
    </dgm:pt>
    <dgm:pt modelId="{195806B1-9BB3-4A77-BCE8-B955BFE4C24F}" type="pres">
      <dgm:prSet presAssocID="{67E77274-4886-4575-AC84-B517DD7121E5}" presName="composite" presStyleCnt="0"/>
      <dgm:spPr/>
    </dgm:pt>
    <dgm:pt modelId="{746DB499-32A0-4BAE-AF34-27A6BB603F98}" type="pres">
      <dgm:prSet presAssocID="{67E77274-4886-4575-AC84-B517DD7121E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0D4E8-D91A-41F7-A4BE-83F60CDBE5C2}" type="pres">
      <dgm:prSet presAssocID="{67E77274-4886-4575-AC84-B517DD7121E5}" presName="descendantText" presStyleLbl="alignAcc1" presStyleIdx="1" presStyleCnt="5" custLinFactNeighborY="286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81977F39-2F57-4E31-A522-700CF656DBB3}" type="pres">
      <dgm:prSet presAssocID="{C426C88B-EE38-49A9-B6CB-116B10D8069B}" presName="sp" presStyleCnt="0"/>
      <dgm:spPr/>
    </dgm:pt>
    <dgm:pt modelId="{2AC9C0E4-D7AC-4517-948D-60AE3CB3A0B2}" type="pres">
      <dgm:prSet presAssocID="{29A23278-F513-454F-9C23-17316F4459FA}" presName="composite" presStyleCnt="0"/>
      <dgm:spPr/>
    </dgm:pt>
    <dgm:pt modelId="{344BD5C0-B38B-48A7-BCBC-33CB46A946CC}" type="pres">
      <dgm:prSet presAssocID="{29A23278-F513-454F-9C23-17316F4459F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5E60-1B3F-4379-86FB-704D9984E036}" type="pres">
      <dgm:prSet presAssocID="{29A23278-F513-454F-9C23-17316F4459FA}" presName="descendantText" presStyleLbl="alignAcc1" presStyleIdx="2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C616FAA6-E905-4DD3-8C4C-5490369EBDBC}" type="pres">
      <dgm:prSet presAssocID="{6F092116-4F49-4B57-B027-A43C62E5764A}" presName="sp" presStyleCnt="0"/>
      <dgm:spPr/>
    </dgm:pt>
    <dgm:pt modelId="{C839CA1A-C750-4E36-B135-F9FFD702D0C2}" type="pres">
      <dgm:prSet presAssocID="{E597623A-4A14-4C96-8DED-832DE8E6D6D0}" presName="composite" presStyleCnt="0"/>
      <dgm:spPr/>
    </dgm:pt>
    <dgm:pt modelId="{1507EAB0-8603-4360-9FEC-A38C9C1B31D6}" type="pres">
      <dgm:prSet presAssocID="{E597623A-4A14-4C96-8DED-832DE8E6D6D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514C3-BA4F-4CD4-B0D1-A91DF2F33446}" type="pres">
      <dgm:prSet presAssocID="{E597623A-4A14-4C96-8DED-832DE8E6D6D0}" presName="descendantText" presStyleLbl="alignAcc1" presStyleIdx="3" presStyleCnt="5" custLinFactNeighborX="-888" custLinFactNeighborY="-541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BBBB4E38-5E25-458A-9BC9-6F49127B3247}" type="pres">
      <dgm:prSet presAssocID="{F7B2FEF2-1198-4D1C-96E6-73C667BD18EC}" presName="sp" presStyleCnt="0"/>
      <dgm:spPr/>
    </dgm:pt>
    <dgm:pt modelId="{515ECDAA-1284-440F-80F7-26C55745DEAB}" type="pres">
      <dgm:prSet presAssocID="{DD5C515C-41C4-490F-81E1-7553FA371770}" presName="composite" presStyleCnt="0"/>
      <dgm:spPr/>
    </dgm:pt>
    <dgm:pt modelId="{C717C577-F59F-4D92-901D-F5C2B58B7209}" type="pres">
      <dgm:prSet presAssocID="{DD5C515C-41C4-490F-81E1-7553FA37177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6238A-4EEC-4CF3-B941-E40DEA02B7E9}" type="pres">
      <dgm:prSet presAssocID="{DD5C515C-41C4-490F-81E1-7553FA371770}" presName="descendantText" presStyleLbl="alignAcc1" presStyleIdx="4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  <dgm:t>
        <a:bodyPr/>
        <a:lstStyle/>
        <a:p>
          <a:endParaRPr lang="ru-RU"/>
        </a:p>
      </dgm:t>
    </dgm:pt>
  </dgm:ptLst>
  <dgm:cxnLst>
    <dgm:cxn modelId="{79D9800C-B7D7-40F4-A753-47EF1645D6A7}" type="presOf" srcId="{67E77274-4886-4575-AC84-B517DD7121E5}" destId="{746DB499-32A0-4BAE-AF34-27A6BB603F98}" srcOrd="0" destOrd="0" presId="urn:microsoft.com/office/officeart/2005/8/layout/chevron2"/>
    <dgm:cxn modelId="{BBA2BB69-D10F-41EA-901A-73E1736B2C55}" type="presOf" srcId="{29A23278-F513-454F-9C23-17316F4459FA}" destId="{344BD5C0-B38B-48A7-BCBC-33CB46A946CC}" srcOrd="0" destOrd="0" presId="urn:microsoft.com/office/officeart/2005/8/layout/chevron2"/>
    <dgm:cxn modelId="{55A1DC30-15E5-4727-89A9-65B412BDC070}" srcId="{93F83B96-83CF-44D4-8C50-C5734B9E548D}" destId="{29A23278-F513-454F-9C23-17316F4459FA}" srcOrd="2" destOrd="0" parTransId="{AAF9D1BA-E051-45D2-91A6-C42DAF282C51}" sibTransId="{6F092116-4F49-4B57-B027-A43C62E5764A}"/>
    <dgm:cxn modelId="{45D3089F-BB3B-4DBC-B028-16F16F028545}" srcId="{93F83B96-83CF-44D4-8C50-C5734B9E548D}" destId="{67E77274-4886-4575-AC84-B517DD7121E5}" srcOrd="1" destOrd="0" parTransId="{EDDFD045-3FB5-4278-A782-929FA5935A14}" sibTransId="{C426C88B-EE38-49A9-B6CB-116B10D8069B}"/>
    <dgm:cxn modelId="{6510CAFD-8B6A-4C6A-AF23-0C775F373F45}" srcId="{93F83B96-83CF-44D4-8C50-C5734B9E548D}" destId="{DD5C515C-41C4-490F-81E1-7553FA371770}" srcOrd="4" destOrd="0" parTransId="{51DF1E91-0F5C-4EB3-935D-788EDCC503E9}" sibTransId="{61D04B4C-D10D-4741-B220-D1CAED94C083}"/>
    <dgm:cxn modelId="{6F2548F7-0AAE-48F2-8EA5-6E211496FEDC}" type="presOf" srcId="{8A174A48-6B85-4AED-B962-A8100EAF0FFD}" destId="{6BBD40F6-DAED-49D2-96BD-16321537DEFB}" srcOrd="0" destOrd="0" presId="urn:microsoft.com/office/officeart/2005/8/layout/chevron2"/>
    <dgm:cxn modelId="{2445EA68-A956-4D86-B3B9-F498B449F7B2}" type="presOf" srcId="{E597623A-4A14-4C96-8DED-832DE8E6D6D0}" destId="{1507EAB0-8603-4360-9FEC-A38C9C1B31D6}" srcOrd="0" destOrd="0" presId="urn:microsoft.com/office/officeart/2005/8/layout/chevron2"/>
    <dgm:cxn modelId="{DABE7D82-7594-4E99-B16B-5B6A072051EE}" srcId="{93F83B96-83CF-44D4-8C50-C5734B9E548D}" destId="{E597623A-4A14-4C96-8DED-832DE8E6D6D0}" srcOrd="3" destOrd="0" parTransId="{C168AF5A-BDFC-4A93-B500-395679341526}" sibTransId="{F7B2FEF2-1198-4D1C-96E6-73C667BD18EC}"/>
    <dgm:cxn modelId="{1BB6F580-D9E8-40B8-9A00-D91192446BC1}" type="presOf" srcId="{DD5C515C-41C4-490F-81E1-7553FA371770}" destId="{C717C577-F59F-4D92-901D-F5C2B58B7209}" srcOrd="0" destOrd="0" presId="urn:microsoft.com/office/officeart/2005/8/layout/chevron2"/>
    <dgm:cxn modelId="{DFA4A1BD-0B7C-44DA-87CF-2FE3CC9FBD45}" type="presOf" srcId="{93F83B96-83CF-44D4-8C50-C5734B9E548D}" destId="{D1BCFF90-5BE4-4CAA-8B3D-AC0A76A9A0A8}" srcOrd="0" destOrd="0" presId="urn:microsoft.com/office/officeart/2005/8/layout/chevron2"/>
    <dgm:cxn modelId="{D620D6EF-731A-4840-8AD1-E7710AFABA5B}" srcId="{93F83B96-83CF-44D4-8C50-C5734B9E548D}" destId="{8A174A48-6B85-4AED-B962-A8100EAF0FFD}" srcOrd="0" destOrd="0" parTransId="{508170F0-E2C7-43F0-9737-39E135CF2E53}" sibTransId="{FD8CA109-7F0A-4481-A717-B9825C11D6B0}"/>
    <dgm:cxn modelId="{3F49D3F1-9B16-4786-8A92-08143551991B}" type="presParOf" srcId="{D1BCFF90-5BE4-4CAA-8B3D-AC0A76A9A0A8}" destId="{CAAC16A6-CD12-4D73-AABE-F1A672ABB4AD}" srcOrd="0" destOrd="0" presId="urn:microsoft.com/office/officeart/2005/8/layout/chevron2"/>
    <dgm:cxn modelId="{BED83FA2-EA9F-47E9-AE6A-8AAE0A2A10B4}" type="presParOf" srcId="{CAAC16A6-CD12-4D73-AABE-F1A672ABB4AD}" destId="{6BBD40F6-DAED-49D2-96BD-16321537DEFB}" srcOrd="0" destOrd="0" presId="urn:microsoft.com/office/officeart/2005/8/layout/chevron2"/>
    <dgm:cxn modelId="{37385848-6120-4D5F-BE71-6206D89D4754}" type="presParOf" srcId="{CAAC16A6-CD12-4D73-AABE-F1A672ABB4AD}" destId="{4F809EC7-8438-4A73-9E7A-F1C72B87FF76}" srcOrd="1" destOrd="0" presId="urn:microsoft.com/office/officeart/2005/8/layout/chevron2"/>
    <dgm:cxn modelId="{7C3915A6-9743-493B-97F2-EF39201EDAFB}" type="presParOf" srcId="{D1BCFF90-5BE4-4CAA-8B3D-AC0A76A9A0A8}" destId="{7D43BBD7-3C59-4D47-8338-EAA316BB183E}" srcOrd="1" destOrd="0" presId="urn:microsoft.com/office/officeart/2005/8/layout/chevron2"/>
    <dgm:cxn modelId="{76FBCC73-9A23-4FD6-8F37-9F230029454E}" type="presParOf" srcId="{D1BCFF90-5BE4-4CAA-8B3D-AC0A76A9A0A8}" destId="{195806B1-9BB3-4A77-BCE8-B955BFE4C24F}" srcOrd="2" destOrd="0" presId="urn:microsoft.com/office/officeart/2005/8/layout/chevron2"/>
    <dgm:cxn modelId="{78A05FA5-51F6-4C16-A6BD-C1FCE12F748E}" type="presParOf" srcId="{195806B1-9BB3-4A77-BCE8-B955BFE4C24F}" destId="{746DB499-32A0-4BAE-AF34-27A6BB603F98}" srcOrd="0" destOrd="0" presId="urn:microsoft.com/office/officeart/2005/8/layout/chevron2"/>
    <dgm:cxn modelId="{8CA3C9C5-2AD6-4998-A019-4CD5EACA705D}" type="presParOf" srcId="{195806B1-9BB3-4A77-BCE8-B955BFE4C24F}" destId="{B2E0D4E8-D91A-41F7-A4BE-83F60CDBE5C2}" srcOrd="1" destOrd="0" presId="urn:microsoft.com/office/officeart/2005/8/layout/chevron2"/>
    <dgm:cxn modelId="{80781D9E-2746-4917-BA7F-F9857AC91355}" type="presParOf" srcId="{D1BCFF90-5BE4-4CAA-8B3D-AC0A76A9A0A8}" destId="{81977F39-2F57-4E31-A522-700CF656DBB3}" srcOrd="3" destOrd="0" presId="urn:microsoft.com/office/officeart/2005/8/layout/chevron2"/>
    <dgm:cxn modelId="{01569881-FBE4-4F26-A96C-B60169DB745A}" type="presParOf" srcId="{D1BCFF90-5BE4-4CAA-8B3D-AC0A76A9A0A8}" destId="{2AC9C0E4-D7AC-4517-948D-60AE3CB3A0B2}" srcOrd="4" destOrd="0" presId="urn:microsoft.com/office/officeart/2005/8/layout/chevron2"/>
    <dgm:cxn modelId="{EB3BB800-9106-415F-9DAD-9BB8984D04DD}" type="presParOf" srcId="{2AC9C0E4-D7AC-4517-948D-60AE3CB3A0B2}" destId="{344BD5C0-B38B-48A7-BCBC-33CB46A946CC}" srcOrd="0" destOrd="0" presId="urn:microsoft.com/office/officeart/2005/8/layout/chevron2"/>
    <dgm:cxn modelId="{DA389FCA-EBD7-4C85-882D-A059C1D44E0F}" type="presParOf" srcId="{2AC9C0E4-D7AC-4517-948D-60AE3CB3A0B2}" destId="{E58B5E60-1B3F-4379-86FB-704D9984E036}" srcOrd="1" destOrd="0" presId="urn:microsoft.com/office/officeart/2005/8/layout/chevron2"/>
    <dgm:cxn modelId="{8C182116-2997-42D0-9AE3-FA3095DF82B2}" type="presParOf" srcId="{D1BCFF90-5BE4-4CAA-8B3D-AC0A76A9A0A8}" destId="{C616FAA6-E905-4DD3-8C4C-5490369EBDBC}" srcOrd="5" destOrd="0" presId="urn:microsoft.com/office/officeart/2005/8/layout/chevron2"/>
    <dgm:cxn modelId="{624096D9-8FD9-4CFF-B6AB-1406B87B2EC2}" type="presParOf" srcId="{D1BCFF90-5BE4-4CAA-8B3D-AC0A76A9A0A8}" destId="{C839CA1A-C750-4E36-B135-F9FFD702D0C2}" srcOrd="6" destOrd="0" presId="urn:microsoft.com/office/officeart/2005/8/layout/chevron2"/>
    <dgm:cxn modelId="{C99660A3-84A3-4E99-BF15-CDDFC19E5A71}" type="presParOf" srcId="{C839CA1A-C750-4E36-B135-F9FFD702D0C2}" destId="{1507EAB0-8603-4360-9FEC-A38C9C1B31D6}" srcOrd="0" destOrd="0" presId="urn:microsoft.com/office/officeart/2005/8/layout/chevron2"/>
    <dgm:cxn modelId="{86724BEF-DFCC-4AB2-9957-2050B32AF9E1}" type="presParOf" srcId="{C839CA1A-C750-4E36-B135-F9FFD702D0C2}" destId="{EE1514C3-BA4F-4CD4-B0D1-A91DF2F33446}" srcOrd="1" destOrd="0" presId="urn:microsoft.com/office/officeart/2005/8/layout/chevron2"/>
    <dgm:cxn modelId="{DB25F356-6C9A-4E7E-A4FB-818102D9EA8F}" type="presParOf" srcId="{D1BCFF90-5BE4-4CAA-8B3D-AC0A76A9A0A8}" destId="{BBBB4E38-5E25-458A-9BC9-6F49127B3247}" srcOrd="7" destOrd="0" presId="urn:microsoft.com/office/officeart/2005/8/layout/chevron2"/>
    <dgm:cxn modelId="{79480379-A5FF-4701-AB29-594CFA8C4B86}" type="presParOf" srcId="{D1BCFF90-5BE4-4CAA-8B3D-AC0A76A9A0A8}" destId="{515ECDAA-1284-440F-80F7-26C55745DEAB}" srcOrd="8" destOrd="0" presId="urn:microsoft.com/office/officeart/2005/8/layout/chevron2"/>
    <dgm:cxn modelId="{ECE95359-51A9-4F6B-9CBD-03A235B2DEC2}" type="presParOf" srcId="{515ECDAA-1284-440F-80F7-26C55745DEAB}" destId="{C717C577-F59F-4D92-901D-F5C2B58B7209}" srcOrd="0" destOrd="0" presId="urn:microsoft.com/office/officeart/2005/8/layout/chevron2"/>
    <dgm:cxn modelId="{57681A2C-4C6C-4671-A162-D7AF53774680}" type="presParOf" srcId="{515ECDAA-1284-440F-80F7-26C55745DEAB}" destId="{D0B6238A-4EEC-4CF3-B941-E40DEA02B7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B7760B-2595-4380-90A7-9E25EFEE3E3B}" type="doc">
      <dgm:prSet loTypeId="urn:microsoft.com/office/officeart/2005/8/layout/funnel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AC76D1-9D88-4573-8A98-CD3D57E712D8}">
      <dgm:prSet phldrT="[Текст]" custT="1"/>
      <dgm:spPr>
        <a:solidFill>
          <a:srgbClr val="23A192"/>
        </a:solidFill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99,5%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1341D-4F2B-4B19-A806-A208FE3AAEC2}" type="parTrans" cxnId="{FEF7D2C4-6EA6-453F-A4CC-4C8A4F66BC2A}">
      <dgm:prSet/>
      <dgm:spPr/>
      <dgm:t>
        <a:bodyPr/>
        <a:lstStyle/>
        <a:p>
          <a:endParaRPr lang="ru-RU"/>
        </a:p>
      </dgm:t>
    </dgm:pt>
    <dgm:pt modelId="{CA17FE11-5395-4E44-94E5-041BD5F5535B}" type="sibTrans" cxnId="{FEF7D2C4-6EA6-453F-A4CC-4C8A4F66BC2A}">
      <dgm:prSet/>
      <dgm:spPr/>
      <dgm:t>
        <a:bodyPr/>
        <a:lstStyle/>
        <a:p>
          <a:endParaRPr lang="ru-RU"/>
        </a:p>
      </dgm:t>
    </dgm:pt>
    <dgm:pt modelId="{B22C0322-5776-48A9-96C5-2EC0183D7360}">
      <dgm:prSet phldrT="[Текст]" custT="1"/>
      <dgm:spPr>
        <a:solidFill>
          <a:srgbClr val="9B5CB4"/>
        </a:solidFill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100,5%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CB694-7D45-478F-A9A0-3FF09FF2ECB0}" type="parTrans" cxnId="{6C287FE3-CF16-4714-9AD7-8313552BD5AA}">
      <dgm:prSet/>
      <dgm:spPr/>
      <dgm:t>
        <a:bodyPr/>
        <a:lstStyle/>
        <a:p>
          <a:endParaRPr lang="ru-RU"/>
        </a:p>
      </dgm:t>
    </dgm:pt>
    <dgm:pt modelId="{25EBF058-69B2-4733-8C71-8C013DD3DF9C}" type="sibTrans" cxnId="{6C287FE3-CF16-4714-9AD7-8313552BD5AA}">
      <dgm:prSet/>
      <dgm:spPr/>
      <dgm:t>
        <a:bodyPr/>
        <a:lstStyle/>
        <a:p>
          <a:endParaRPr lang="ru-RU"/>
        </a:p>
      </dgm:t>
    </dgm:pt>
    <dgm:pt modelId="{5268B83F-73C1-41D2-B917-A0A0E285E9A2}">
      <dgm:prSet phldrT="[Текст]" custT="1"/>
      <dgm:spPr/>
      <dgm:t>
        <a:bodyPr/>
        <a:lstStyle/>
        <a:p>
          <a:r>
            <a: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СВОДНЫЙ ИПЦ</a:t>
          </a:r>
        </a:p>
        <a:p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100,0%</a:t>
          </a:r>
          <a:endParaRPr lang="ru-RU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accent2">
                <a:lumMod val="75000"/>
              </a:schemeClr>
            </a:solidFill>
            <a:effectLst>
              <a:reflection blurRad="12700" stA="28000" endPos="45000" dist="1000" dir="5400000" sy="-10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592A-455D-4816-909E-0368249EF880}" type="parTrans" cxnId="{D83204F9-1B1A-41DC-A88A-69C2F2DCE54A}">
      <dgm:prSet/>
      <dgm:spPr/>
      <dgm:t>
        <a:bodyPr/>
        <a:lstStyle/>
        <a:p>
          <a:endParaRPr lang="ru-RU"/>
        </a:p>
      </dgm:t>
    </dgm:pt>
    <dgm:pt modelId="{142EC550-84DD-43B7-A6B8-EC52A77FF717}" type="sibTrans" cxnId="{D83204F9-1B1A-41DC-A88A-69C2F2DCE54A}">
      <dgm:prSet/>
      <dgm:spPr/>
      <dgm:t>
        <a:bodyPr/>
        <a:lstStyle/>
        <a:p>
          <a:endParaRPr lang="ru-RU"/>
        </a:p>
      </dgm:t>
    </dgm:pt>
    <dgm:pt modelId="{598CFE47-EEEE-4980-BA8B-306B264A0743}">
      <dgm:prSet phldrT="[Текст]" custT="1"/>
      <dgm:spPr>
        <a:solidFill>
          <a:srgbClr val="FF9933"/>
        </a:solidFill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100,2%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E35DC9-15BA-476C-94BF-E22510C71B08}" type="sibTrans" cxnId="{46F28D3C-6850-40C8-A855-3AE87CF17AB1}">
      <dgm:prSet/>
      <dgm:spPr/>
      <dgm:t>
        <a:bodyPr/>
        <a:lstStyle/>
        <a:p>
          <a:endParaRPr lang="ru-RU"/>
        </a:p>
      </dgm:t>
    </dgm:pt>
    <dgm:pt modelId="{E71CDD19-5C9F-4B06-84B4-072AB23C5761}" type="parTrans" cxnId="{46F28D3C-6850-40C8-A855-3AE87CF17AB1}">
      <dgm:prSet/>
      <dgm:spPr/>
      <dgm:t>
        <a:bodyPr/>
        <a:lstStyle/>
        <a:p>
          <a:endParaRPr lang="ru-RU"/>
        </a:p>
      </dgm:t>
    </dgm:pt>
    <dgm:pt modelId="{594AE216-3388-43AA-BDC3-381464540122}" type="pres">
      <dgm:prSet presAssocID="{78B7760B-2595-4380-90A7-9E25EFEE3E3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172E20-9C05-400D-99CF-6DF0B52F27E1}" type="pres">
      <dgm:prSet presAssocID="{78B7760B-2595-4380-90A7-9E25EFEE3E3B}" presName="ellipse" presStyleLbl="trBgShp" presStyleIdx="0" presStyleCnt="1" custScaleX="99454" custScaleY="132741" custLinFactNeighborX="-3238" custLinFactNeighborY="-48301"/>
      <dgm:spPr>
        <a:noFill/>
      </dgm:spPr>
      <dgm:t>
        <a:bodyPr/>
        <a:lstStyle/>
        <a:p>
          <a:endParaRPr lang="ru-RU"/>
        </a:p>
      </dgm:t>
    </dgm:pt>
    <dgm:pt modelId="{DCD04C85-1B71-4A8F-8656-13EB143393AF}" type="pres">
      <dgm:prSet presAssocID="{78B7760B-2595-4380-90A7-9E25EFEE3E3B}" presName="arrow1" presStyleLbl="fgShp" presStyleIdx="0" presStyleCnt="1" custScaleX="120760" custScaleY="160498" custLinFactNeighborX="47059" custLinFactNeighborY="56870"/>
      <dgm:spPr>
        <a:solidFill>
          <a:schemeClr val="accent2">
            <a:lumMod val="75000"/>
          </a:schemeClr>
        </a:solidFill>
      </dgm:spPr>
    </dgm:pt>
    <dgm:pt modelId="{772B1C41-2B96-4DA3-9EE3-3A50CE613F57}" type="pres">
      <dgm:prSet presAssocID="{78B7760B-2595-4380-90A7-9E25EFEE3E3B}" presName="rectangle" presStyleLbl="revTx" presStyleIdx="0" presStyleCnt="1" custScaleX="107963" custScaleY="33072" custLinFactNeighborX="9841" custLinFactNeighborY="75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7FD56-4CBF-4C39-8DF4-B52004A56F80}" type="pres">
      <dgm:prSet presAssocID="{598CFE47-EEEE-4980-BA8B-306B264A0743}" presName="item1" presStyleLbl="node1" presStyleIdx="0" presStyleCnt="3" custScaleX="117612" custScaleY="116608" custLinFactNeighborX="13955" custLinFactNeighborY="17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DC2F9-B7F0-4775-9C06-530208CFE9DF}" type="pres">
      <dgm:prSet presAssocID="{B22C0322-5776-48A9-96C5-2EC0183D7360}" presName="item2" presStyleLbl="node1" presStyleIdx="1" presStyleCnt="3" custScaleX="113251" custScaleY="108952" custLinFactNeighborX="26705" custLinFactNeighborY="-27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A2DA1-33DB-4A12-9C0C-B5D8B9422A18}" type="pres">
      <dgm:prSet presAssocID="{5268B83F-73C1-41D2-B917-A0A0E285E9A2}" presName="item3" presStyleLbl="node1" presStyleIdx="2" presStyleCnt="3" custScaleX="103825" custScaleY="103032" custLinFactNeighborX="55587" custLinFactNeighborY="-5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E5AD8-DD68-4EC9-9595-2883F304E4E0}" type="pres">
      <dgm:prSet presAssocID="{78B7760B-2595-4380-90A7-9E25EFEE3E3B}" presName="funnel" presStyleLbl="trAlignAcc1" presStyleIdx="0" presStyleCnt="1" custScaleX="100035" custScaleY="121779" custLinFactNeighborX="6834" custLinFactNeighborY="-5333"/>
      <dgm:spPr/>
    </dgm:pt>
  </dgm:ptLst>
  <dgm:cxnLst>
    <dgm:cxn modelId="{DB366B59-8BA2-4116-94CA-6A171AD699EC}" type="presOf" srcId="{598CFE47-EEEE-4980-BA8B-306B264A0743}" destId="{168DC2F9-B7F0-4775-9C06-530208CFE9DF}" srcOrd="0" destOrd="0" presId="urn:microsoft.com/office/officeart/2005/8/layout/funnel1"/>
    <dgm:cxn modelId="{91D5B966-9F6C-4F13-A391-90E267614301}" type="presOf" srcId="{5268B83F-73C1-41D2-B917-A0A0E285E9A2}" destId="{772B1C41-2B96-4DA3-9EE3-3A50CE613F57}" srcOrd="0" destOrd="0" presId="urn:microsoft.com/office/officeart/2005/8/layout/funnel1"/>
    <dgm:cxn modelId="{11C91E0F-F9FA-46D1-BD12-1CEF18AB8E19}" type="presOf" srcId="{9DAC76D1-9D88-4573-8A98-CD3D57E712D8}" destId="{286A2DA1-33DB-4A12-9C0C-B5D8B9422A18}" srcOrd="0" destOrd="0" presId="urn:microsoft.com/office/officeart/2005/8/layout/funnel1"/>
    <dgm:cxn modelId="{46F28D3C-6850-40C8-A855-3AE87CF17AB1}" srcId="{78B7760B-2595-4380-90A7-9E25EFEE3E3B}" destId="{598CFE47-EEEE-4980-BA8B-306B264A0743}" srcOrd="1" destOrd="0" parTransId="{E71CDD19-5C9F-4B06-84B4-072AB23C5761}" sibTransId="{75E35DC9-15BA-476C-94BF-E22510C71B08}"/>
    <dgm:cxn modelId="{FEF7D2C4-6EA6-453F-A4CC-4C8A4F66BC2A}" srcId="{78B7760B-2595-4380-90A7-9E25EFEE3E3B}" destId="{9DAC76D1-9D88-4573-8A98-CD3D57E712D8}" srcOrd="0" destOrd="0" parTransId="{18B1341D-4F2B-4B19-A806-A208FE3AAEC2}" sibTransId="{CA17FE11-5395-4E44-94E5-041BD5F5535B}"/>
    <dgm:cxn modelId="{7389498C-B44A-42C0-AE39-B9122370C623}" type="presOf" srcId="{B22C0322-5776-48A9-96C5-2EC0183D7360}" destId="{F2C7FD56-4CBF-4C39-8DF4-B52004A56F80}" srcOrd="0" destOrd="0" presId="urn:microsoft.com/office/officeart/2005/8/layout/funnel1"/>
    <dgm:cxn modelId="{C718CBFF-F1D2-4214-AEB2-36AAEC998CDC}" type="presOf" srcId="{78B7760B-2595-4380-90A7-9E25EFEE3E3B}" destId="{594AE216-3388-43AA-BDC3-381464540122}" srcOrd="0" destOrd="0" presId="urn:microsoft.com/office/officeart/2005/8/layout/funnel1"/>
    <dgm:cxn modelId="{6C287FE3-CF16-4714-9AD7-8313552BD5AA}" srcId="{78B7760B-2595-4380-90A7-9E25EFEE3E3B}" destId="{B22C0322-5776-48A9-96C5-2EC0183D7360}" srcOrd="2" destOrd="0" parTransId="{E9ACB694-7D45-478F-A9A0-3FF09FF2ECB0}" sibTransId="{25EBF058-69B2-4733-8C71-8C013DD3DF9C}"/>
    <dgm:cxn modelId="{D83204F9-1B1A-41DC-A88A-69C2F2DCE54A}" srcId="{78B7760B-2595-4380-90A7-9E25EFEE3E3B}" destId="{5268B83F-73C1-41D2-B917-A0A0E285E9A2}" srcOrd="3" destOrd="0" parTransId="{3145592A-455D-4816-909E-0368249EF880}" sibTransId="{142EC550-84DD-43B7-A6B8-EC52A77FF717}"/>
    <dgm:cxn modelId="{0FCEAFF6-BDE6-45D4-94A7-A3728BA948CE}" type="presParOf" srcId="{594AE216-3388-43AA-BDC3-381464540122}" destId="{57172E20-9C05-400D-99CF-6DF0B52F27E1}" srcOrd="0" destOrd="0" presId="urn:microsoft.com/office/officeart/2005/8/layout/funnel1"/>
    <dgm:cxn modelId="{BB3C82C9-624B-4E57-9733-F947AA64FC29}" type="presParOf" srcId="{594AE216-3388-43AA-BDC3-381464540122}" destId="{DCD04C85-1B71-4A8F-8656-13EB143393AF}" srcOrd="1" destOrd="0" presId="urn:microsoft.com/office/officeart/2005/8/layout/funnel1"/>
    <dgm:cxn modelId="{B6077885-3874-460B-831A-53665F8309C7}" type="presParOf" srcId="{594AE216-3388-43AA-BDC3-381464540122}" destId="{772B1C41-2B96-4DA3-9EE3-3A50CE613F57}" srcOrd="2" destOrd="0" presId="urn:microsoft.com/office/officeart/2005/8/layout/funnel1"/>
    <dgm:cxn modelId="{0E1BC032-CE51-46F8-8E53-2A014147B3F9}" type="presParOf" srcId="{594AE216-3388-43AA-BDC3-381464540122}" destId="{F2C7FD56-4CBF-4C39-8DF4-B52004A56F80}" srcOrd="3" destOrd="0" presId="urn:microsoft.com/office/officeart/2005/8/layout/funnel1"/>
    <dgm:cxn modelId="{933AC0B8-A01B-4A1C-A75F-69235B7523DC}" type="presParOf" srcId="{594AE216-3388-43AA-BDC3-381464540122}" destId="{168DC2F9-B7F0-4775-9C06-530208CFE9DF}" srcOrd="4" destOrd="0" presId="urn:microsoft.com/office/officeart/2005/8/layout/funnel1"/>
    <dgm:cxn modelId="{D0ADD716-2CCB-4C92-B904-5DDFE4B05E14}" type="presParOf" srcId="{594AE216-3388-43AA-BDC3-381464540122}" destId="{286A2DA1-33DB-4A12-9C0C-B5D8B9422A18}" srcOrd="5" destOrd="0" presId="urn:microsoft.com/office/officeart/2005/8/layout/funnel1"/>
    <dgm:cxn modelId="{796C9FC5-FA23-4F4F-B417-1DEE540B93D1}" type="presParOf" srcId="{594AE216-3388-43AA-BDC3-381464540122}" destId="{42EE5AD8-DD68-4EC9-9595-2883F304E4E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33C195-613F-48F6-9D85-B4BE41AA510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44C01C3-4FC6-434F-9E7E-1025B9DAFEF3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b="1" smtClean="0"/>
            <a:t>Респонденты, получившие за последние </a:t>
          </a:r>
          <a:br>
            <a:rPr lang="ru-RU" sz="1400" b="1" smtClean="0"/>
          </a:br>
          <a:r>
            <a:rPr lang="ru-RU" sz="1400" b="1" smtClean="0"/>
            <a:t>12 месяцев консультацию (проходившие обследование) у врача-специалиста</a:t>
          </a:r>
          <a:endParaRPr lang="ru-RU" sz="1400" b="1" dirty="0"/>
        </a:p>
      </dgm:t>
    </dgm:pt>
    <dgm:pt modelId="{DDC82889-8DDE-4B55-AFB9-09AB1536D934}" type="parTrans" cxnId="{D0B30C62-1C3B-4911-926C-6D12FF3492BD}">
      <dgm:prSet/>
      <dgm:spPr/>
      <dgm:t>
        <a:bodyPr/>
        <a:lstStyle/>
        <a:p>
          <a:endParaRPr lang="ru-RU" sz="1200"/>
        </a:p>
      </dgm:t>
    </dgm:pt>
    <dgm:pt modelId="{4F74086D-F76E-4685-BD72-58234149AB8E}" type="sibTrans" cxnId="{D0B30C62-1C3B-4911-926C-6D12FF3492BD}">
      <dgm:prSet/>
      <dgm:spPr/>
      <dgm:t>
        <a:bodyPr/>
        <a:lstStyle/>
        <a:p>
          <a:endParaRPr lang="ru-RU" sz="1200"/>
        </a:p>
      </dgm:t>
    </dgm:pt>
    <dgm:pt modelId="{234487F2-91A1-4DFD-B0FE-E61529198A82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0" smtClean="0"/>
            <a:t>бесплатно – по полису обязательного медицинского страхования (ОМС) – 77,4%</a:t>
          </a:r>
          <a:endParaRPr lang="ru-RU" sz="1100" b="0" dirty="0"/>
        </a:p>
      </dgm:t>
    </dgm:pt>
    <dgm:pt modelId="{F7740372-25FB-42C9-BB3D-D89FDA2398A1}" type="parTrans" cxnId="{9BD39052-274F-4836-A60E-8F4BADB968EE}">
      <dgm:prSet/>
      <dgm:spPr/>
      <dgm:t>
        <a:bodyPr/>
        <a:lstStyle/>
        <a:p>
          <a:endParaRPr lang="ru-RU" sz="1200"/>
        </a:p>
      </dgm:t>
    </dgm:pt>
    <dgm:pt modelId="{EC9EE70B-57A1-49C8-96F9-10AD4C8BF732}" type="sibTrans" cxnId="{9BD39052-274F-4836-A60E-8F4BADB968EE}">
      <dgm:prSet/>
      <dgm:spPr/>
      <dgm:t>
        <a:bodyPr/>
        <a:lstStyle/>
        <a:p>
          <a:endParaRPr lang="ru-RU" sz="1200"/>
        </a:p>
      </dgm:t>
    </dgm:pt>
    <dgm:pt modelId="{F926A00C-7A03-4147-A8DA-ECFF927BEBFA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i="0" u="none" smtClean="0"/>
            <a:t>на платной основе за счет собственных средств  – по полису добровольного медицинского страхования (ДМС),  по счетам за отдельные виды услуг – 37,2%</a:t>
          </a:r>
          <a:endParaRPr lang="ru-RU" sz="1200" b="0" dirty="0"/>
        </a:p>
      </dgm:t>
    </dgm:pt>
    <dgm:pt modelId="{9B85BF1A-289B-42EF-A765-A02545B8879D}" type="parTrans" cxnId="{F60489BE-AF2F-43FB-8313-753885F4E856}">
      <dgm:prSet/>
      <dgm:spPr/>
      <dgm:t>
        <a:bodyPr/>
        <a:lstStyle/>
        <a:p>
          <a:endParaRPr lang="ru-RU" sz="1200"/>
        </a:p>
      </dgm:t>
    </dgm:pt>
    <dgm:pt modelId="{0F8B01CD-147B-443E-B4D3-0D01F30F1FCC}" type="sibTrans" cxnId="{F60489BE-AF2F-43FB-8313-753885F4E856}">
      <dgm:prSet/>
      <dgm:spPr/>
      <dgm:t>
        <a:bodyPr/>
        <a:lstStyle/>
        <a:p>
          <a:endParaRPr lang="ru-RU" sz="1200"/>
        </a:p>
      </dgm:t>
    </dgm:pt>
    <dgm:pt modelId="{D797260B-E307-4C79-B134-B9611FD7E91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i="0" u="none" smtClean="0"/>
            <a:t>на платной основе за счет средств работодателя – по полису добровольного медицинского страхования (ДМС),  по счетам за отдельные виды –   1,7% </a:t>
          </a:r>
          <a:endParaRPr lang="ru-RU" sz="1200" b="0" dirty="0"/>
        </a:p>
      </dgm:t>
    </dgm:pt>
    <dgm:pt modelId="{179584D6-0B7F-425B-BE15-AF8B22E404BB}" type="parTrans" cxnId="{28189780-8CC9-4598-8924-1F616330A4D1}">
      <dgm:prSet/>
      <dgm:spPr/>
      <dgm:t>
        <a:bodyPr/>
        <a:lstStyle/>
        <a:p>
          <a:endParaRPr lang="ru-RU" sz="1200"/>
        </a:p>
      </dgm:t>
    </dgm:pt>
    <dgm:pt modelId="{8F4F2CD8-BBD2-4271-AC83-C79CCF1502A1}" type="sibTrans" cxnId="{28189780-8CC9-4598-8924-1F616330A4D1}">
      <dgm:prSet/>
      <dgm:spPr/>
      <dgm:t>
        <a:bodyPr/>
        <a:lstStyle/>
        <a:p>
          <a:endParaRPr lang="ru-RU" sz="1200"/>
        </a:p>
      </dgm:t>
    </dgm:pt>
    <dgm:pt modelId="{2113395F-1737-4C2A-A165-CADAFC821F5C}" type="pres">
      <dgm:prSet presAssocID="{1F33C195-613F-48F6-9D85-B4BE41AA5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4CE41-3207-49DC-B84A-A5139D4E58FB}" type="pres">
      <dgm:prSet presAssocID="{544C01C3-4FC6-434F-9E7E-1025B9DAFEF3}" presName="parentText" presStyleLbl="node1" presStyleIdx="0" presStyleCnt="4" custScaleY="676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397C4-7C16-4745-83EA-92F1B6DED147}" type="pres">
      <dgm:prSet presAssocID="{4F74086D-F76E-4685-BD72-58234149AB8E}" presName="spacer" presStyleCnt="0"/>
      <dgm:spPr/>
      <dgm:t>
        <a:bodyPr/>
        <a:lstStyle/>
        <a:p>
          <a:endParaRPr lang="ru-RU"/>
        </a:p>
      </dgm:t>
    </dgm:pt>
    <dgm:pt modelId="{2C8768BF-8EF8-4A1D-B9CC-FE55CAACEB47}" type="pres">
      <dgm:prSet presAssocID="{234487F2-91A1-4DFD-B0FE-E61529198A82}" presName="parentText" presStyleLbl="node1" presStyleIdx="1" presStyleCnt="4" custScaleY="45866" custLinFactNeighborX="-384" custLinFactNeighborY="-454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00D51-EE8B-4964-A77D-2B97F18F0DD6}" type="pres">
      <dgm:prSet presAssocID="{EC9EE70B-57A1-49C8-96F9-10AD4C8BF732}" presName="spacer" presStyleCnt="0"/>
      <dgm:spPr/>
      <dgm:t>
        <a:bodyPr/>
        <a:lstStyle/>
        <a:p>
          <a:endParaRPr lang="ru-RU"/>
        </a:p>
      </dgm:t>
    </dgm:pt>
    <dgm:pt modelId="{F506A43B-FFB9-4B2B-8487-EDB89B77EFBB}" type="pres">
      <dgm:prSet presAssocID="{F926A00C-7A03-4147-A8DA-ECFF927BEBFA}" presName="parentText" presStyleLbl="node1" presStyleIdx="2" presStyleCnt="4" custScaleY="66036" custLinFactNeighborX="-384" custLinFactNeighborY="-878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3BA06-27C0-460B-A54E-4B86C814B987}" type="pres">
      <dgm:prSet presAssocID="{0F8B01CD-147B-443E-B4D3-0D01F30F1FCC}" presName="spacer" presStyleCnt="0"/>
      <dgm:spPr/>
      <dgm:t>
        <a:bodyPr/>
        <a:lstStyle/>
        <a:p>
          <a:endParaRPr lang="ru-RU"/>
        </a:p>
      </dgm:t>
    </dgm:pt>
    <dgm:pt modelId="{FCF0DD26-3057-4F55-9957-EE55B56B31C4}" type="pres">
      <dgm:prSet presAssocID="{D797260B-E307-4C79-B134-B9611FD7E917}" presName="parentText" presStyleLbl="node1" presStyleIdx="3" presStyleCnt="4" custScaleY="67737" custLinFactY="-4120" custLinFactNeighborX="4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651CF8-7551-4176-8C45-5029D2316F63}" type="presOf" srcId="{D797260B-E307-4C79-B134-B9611FD7E917}" destId="{FCF0DD26-3057-4F55-9957-EE55B56B31C4}" srcOrd="0" destOrd="0" presId="urn:microsoft.com/office/officeart/2005/8/layout/vList2"/>
    <dgm:cxn modelId="{84B7772E-C29D-43D4-BEDC-DFCE505E7AC9}" type="presOf" srcId="{544C01C3-4FC6-434F-9E7E-1025B9DAFEF3}" destId="{3B84CE41-3207-49DC-B84A-A5139D4E58FB}" srcOrd="0" destOrd="0" presId="urn:microsoft.com/office/officeart/2005/8/layout/vList2"/>
    <dgm:cxn modelId="{9BD39052-274F-4836-A60E-8F4BADB968EE}" srcId="{1F33C195-613F-48F6-9D85-B4BE41AA510C}" destId="{234487F2-91A1-4DFD-B0FE-E61529198A82}" srcOrd="1" destOrd="0" parTransId="{F7740372-25FB-42C9-BB3D-D89FDA2398A1}" sibTransId="{EC9EE70B-57A1-49C8-96F9-10AD4C8BF732}"/>
    <dgm:cxn modelId="{06F1B734-53A2-4613-B234-83C6996C48AB}" type="presOf" srcId="{1F33C195-613F-48F6-9D85-B4BE41AA510C}" destId="{2113395F-1737-4C2A-A165-CADAFC821F5C}" srcOrd="0" destOrd="0" presId="urn:microsoft.com/office/officeart/2005/8/layout/vList2"/>
    <dgm:cxn modelId="{BF172B28-F362-427B-99AE-3C62A08BA430}" type="presOf" srcId="{F926A00C-7A03-4147-A8DA-ECFF927BEBFA}" destId="{F506A43B-FFB9-4B2B-8487-EDB89B77EFBB}" srcOrd="0" destOrd="0" presId="urn:microsoft.com/office/officeart/2005/8/layout/vList2"/>
    <dgm:cxn modelId="{F60489BE-AF2F-43FB-8313-753885F4E856}" srcId="{1F33C195-613F-48F6-9D85-B4BE41AA510C}" destId="{F926A00C-7A03-4147-A8DA-ECFF927BEBFA}" srcOrd="2" destOrd="0" parTransId="{9B85BF1A-289B-42EF-A765-A02545B8879D}" sibTransId="{0F8B01CD-147B-443E-B4D3-0D01F30F1FCC}"/>
    <dgm:cxn modelId="{D0B30C62-1C3B-4911-926C-6D12FF3492BD}" srcId="{1F33C195-613F-48F6-9D85-B4BE41AA510C}" destId="{544C01C3-4FC6-434F-9E7E-1025B9DAFEF3}" srcOrd="0" destOrd="0" parTransId="{DDC82889-8DDE-4B55-AFB9-09AB1536D934}" sibTransId="{4F74086D-F76E-4685-BD72-58234149AB8E}"/>
    <dgm:cxn modelId="{28189780-8CC9-4598-8924-1F616330A4D1}" srcId="{1F33C195-613F-48F6-9D85-B4BE41AA510C}" destId="{D797260B-E307-4C79-B134-B9611FD7E917}" srcOrd="3" destOrd="0" parTransId="{179584D6-0B7F-425B-BE15-AF8B22E404BB}" sibTransId="{8F4F2CD8-BBD2-4271-AC83-C79CCF1502A1}"/>
    <dgm:cxn modelId="{D71B7116-65F3-4030-BBF9-18C67464A20D}" type="presOf" srcId="{234487F2-91A1-4DFD-B0FE-E61529198A82}" destId="{2C8768BF-8EF8-4A1D-B9CC-FE55CAACEB47}" srcOrd="0" destOrd="0" presId="urn:microsoft.com/office/officeart/2005/8/layout/vList2"/>
    <dgm:cxn modelId="{CA76DF24-109F-4DAB-A9E5-2B3246DE5232}" type="presParOf" srcId="{2113395F-1737-4C2A-A165-CADAFC821F5C}" destId="{3B84CE41-3207-49DC-B84A-A5139D4E58FB}" srcOrd="0" destOrd="0" presId="urn:microsoft.com/office/officeart/2005/8/layout/vList2"/>
    <dgm:cxn modelId="{49745187-4C79-4C52-AF03-0F2CBE867CA0}" type="presParOf" srcId="{2113395F-1737-4C2A-A165-CADAFC821F5C}" destId="{C23397C4-7C16-4745-83EA-92F1B6DED147}" srcOrd="1" destOrd="0" presId="urn:microsoft.com/office/officeart/2005/8/layout/vList2"/>
    <dgm:cxn modelId="{E899590B-7674-498B-B357-5F69ADC30C2B}" type="presParOf" srcId="{2113395F-1737-4C2A-A165-CADAFC821F5C}" destId="{2C8768BF-8EF8-4A1D-B9CC-FE55CAACEB47}" srcOrd="2" destOrd="0" presId="urn:microsoft.com/office/officeart/2005/8/layout/vList2"/>
    <dgm:cxn modelId="{16F0659D-10E0-4C11-8931-4BD09ED8B16B}" type="presParOf" srcId="{2113395F-1737-4C2A-A165-CADAFC821F5C}" destId="{42A00D51-EE8B-4964-A77D-2B97F18F0DD6}" srcOrd="3" destOrd="0" presId="urn:microsoft.com/office/officeart/2005/8/layout/vList2"/>
    <dgm:cxn modelId="{2C75C194-7C31-464D-A7A1-15A79400F84D}" type="presParOf" srcId="{2113395F-1737-4C2A-A165-CADAFC821F5C}" destId="{F506A43B-FFB9-4B2B-8487-EDB89B77EFBB}" srcOrd="4" destOrd="0" presId="urn:microsoft.com/office/officeart/2005/8/layout/vList2"/>
    <dgm:cxn modelId="{567D2FC2-E67F-4F7D-A236-CBB7D843B84F}" type="presParOf" srcId="{2113395F-1737-4C2A-A165-CADAFC821F5C}" destId="{EA13BA06-27C0-460B-A54E-4B86C814B987}" srcOrd="5" destOrd="0" presId="urn:microsoft.com/office/officeart/2005/8/layout/vList2"/>
    <dgm:cxn modelId="{9B191FCF-76C3-4F96-A4D3-9CE36769AA7B}" type="presParOf" srcId="{2113395F-1737-4C2A-A165-CADAFC821F5C}" destId="{FCF0DD26-3057-4F55-9957-EE55B56B31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33C195-613F-48F6-9D85-B4BE41AA510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44C01C3-4FC6-434F-9E7E-1025B9DAFEF3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200" b="0" smtClean="0"/>
            <a:t>платная консультация (платное медицинское обследование) предложена (предложено) врачом государственной (муниципальной, ведомственной) медицинской организации – 6,1%</a:t>
          </a:r>
          <a:endParaRPr lang="ru-RU" sz="1200" b="0" dirty="0"/>
        </a:p>
      </dgm:t>
    </dgm:pt>
    <dgm:pt modelId="{DDC82889-8DDE-4B55-AFB9-09AB1536D934}" type="parTrans" cxnId="{D0B30C62-1C3B-4911-926C-6D12FF3492BD}">
      <dgm:prSet/>
      <dgm:spPr/>
      <dgm:t>
        <a:bodyPr/>
        <a:lstStyle/>
        <a:p>
          <a:endParaRPr lang="ru-RU" sz="1200"/>
        </a:p>
      </dgm:t>
    </dgm:pt>
    <dgm:pt modelId="{4F74086D-F76E-4685-BD72-58234149AB8E}" type="sibTrans" cxnId="{D0B30C62-1C3B-4911-926C-6D12FF3492BD}">
      <dgm:prSet/>
      <dgm:spPr/>
      <dgm:t>
        <a:bodyPr/>
        <a:lstStyle/>
        <a:p>
          <a:endParaRPr lang="ru-RU" sz="1200"/>
        </a:p>
      </dgm:t>
    </dgm:pt>
    <dgm:pt modelId="{234487F2-91A1-4DFD-B0FE-E61529198A82}">
      <dgm:prSet phldrT="[Текст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smtClean="0"/>
            <a:t>таких специалистов нет в государственных (муниципальных, ведомственных) медицинских организациях, расположенных поблизости – 9,5%</a:t>
          </a:r>
          <a:endParaRPr lang="ru-RU" sz="1200" b="0" dirty="0"/>
        </a:p>
      </dgm:t>
    </dgm:pt>
    <dgm:pt modelId="{F7740372-25FB-42C9-BB3D-D89FDA2398A1}" type="parTrans" cxnId="{9BD39052-274F-4836-A60E-8F4BADB968EE}">
      <dgm:prSet/>
      <dgm:spPr/>
      <dgm:t>
        <a:bodyPr/>
        <a:lstStyle/>
        <a:p>
          <a:endParaRPr lang="ru-RU" sz="1200"/>
        </a:p>
      </dgm:t>
    </dgm:pt>
    <dgm:pt modelId="{EC9EE70B-57A1-49C8-96F9-10AD4C8BF732}" type="sibTrans" cxnId="{9BD39052-274F-4836-A60E-8F4BADB968EE}">
      <dgm:prSet/>
      <dgm:spPr/>
      <dgm:t>
        <a:bodyPr/>
        <a:lstStyle/>
        <a:p>
          <a:endParaRPr lang="ru-RU" sz="1200"/>
        </a:p>
      </dgm:t>
    </dgm:pt>
    <dgm:pt modelId="{F926A00C-7A03-4147-A8DA-ECFF927BEBFA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i="0" u="none" smtClean="0"/>
            <a:t>не имеют возможности попасть в государственную (муниципальную) медицинскую организацию из-за нехватки времени, больших очередей, необходимости предварительной записи – 42,8%</a:t>
          </a:r>
          <a:endParaRPr lang="ru-RU" sz="1200" b="0" dirty="0"/>
        </a:p>
      </dgm:t>
    </dgm:pt>
    <dgm:pt modelId="{9B85BF1A-289B-42EF-A765-A02545B8879D}" type="parTrans" cxnId="{F60489BE-AF2F-43FB-8313-753885F4E856}">
      <dgm:prSet/>
      <dgm:spPr/>
      <dgm:t>
        <a:bodyPr/>
        <a:lstStyle/>
        <a:p>
          <a:endParaRPr lang="ru-RU" sz="1200"/>
        </a:p>
      </dgm:t>
    </dgm:pt>
    <dgm:pt modelId="{0F8B01CD-147B-443E-B4D3-0D01F30F1FCC}" type="sibTrans" cxnId="{F60489BE-AF2F-43FB-8313-753885F4E856}">
      <dgm:prSet/>
      <dgm:spPr/>
      <dgm:t>
        <a:bodyPr/>
        <a:lstStyle/>
        <a:p>
          <a:endParaRPr lang="ru-RU" sz="1200"/>
        </a:p>
      </dgm:t>
    </dgm:pt>
    <dgm:pt modelId="{D797260B-E307-4C79-B134-B9611FD7E91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i="0" u="none" smtClean="0"/>
            <a:t>считают консультации (медицинские обследования) </a:t>
          </a:r>
          <a:br>
            <a:rPr lang="ru-RU" sz="1200" b="0" i="0" u="none" smtClean="0"/>
          </a:br>
          <a:r>
            <a:rPr lang="ru-RU" sz="1200" b="0" i="0" u="none" smtClean="0"/>
            <a:t>в платных медицинских организациях более качественными и надежными – 38,8% </a:t>
          </a:r>
          <a:endParaRPr lang="ru-RU" sz="1200" b="0" dirty="0"/>
        </a:p>
      </dgm:t>
    </dgm:pt>
    <dgm:pt modelId="{179584D6-0B7F-425B-BE15-AF8B22E404BB}" type="parTrans" cxnId="{28189780-8CC9-4598-8924-1F616330A4D1}">
      <dgm:prSet/>
      <dgm:spPr/>
      <dgm:t>
        <a:bodyPr/>
        <a:lstStyle/>
        <a:p>
          <a:endParaRPr lang="ru-RU" sz="1200"/>
        </a:p>
      </dgm:t>
    </dgm:pt>
    <dgm:pt modelId="{8F4F2CD8-BBD2-4271-AC83-C79CCF1502A1}" type="sibTrans" cxnId="{28189780-8CC9-4598-8924-1F616330A4D1}">
      <dgm:prSet/>
      <dgm:spPr/>
      <dgm:t>
        <a:bodyPr/>
        <a:lstStyle/>
        <a:p>
          <a:endParaRPr lang="ru-RU" sz="1200"/>
        </a:p>
      </dgm:t>
    </dgm:pt>
    <dgm:pt modelId="{5DAA610F-BAA4-4BD5-9B96-2FC1B2BA21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0" i="0" u="none" smtClean="0"/>
            <a:t>другая причина – 2,8%</a:t>
          </a:r>
          <a:endParaRPr lang="ru-RU" sz="1200" b="0" i="0" u="none" dirty="0"/>
        </a:p>
      </dgm:t>
    </dgm:pt>
    <dgm:pt modelId="{15BEC640-5B8F-41E6-9222-9404D9FEF760}" type="parTrans" cxnId="{E50A1E52-EC47-415E-83B4-CDB20374925E}">
      <dgm:prSet/>
      <dgm:spPr/>
      <dgm:t>
        <a:bodyPr/>
        <a:lstStyle/>
        <a:p>
          <a:endParaRPr lang="ru-RU" sz="1200"/>
        </a:p>
      </dgm:t>
    </dgm:pt>
    <dgm:pt modelId="{794AFB36-A8AD-49D8-9971-6B55A60F9E5A}" type="sibTrans" cxnId="{E50A1E52-EC47-415E-83B4-CDB20374925E}">
      <dgm:prSet/>
      <dgm:spPr/>
      <dgm:t>
        <a:bodyPr/>
        <a:lstStyle/>
        <a:p>
          <a:endParaRPr lang="ru-RU" sz="1200"/>
        </a:p>
      </dgm:t>
    </dgm:pt>
    <dgm:pt modelId="{2113395F-1737-4C2A-A165-CADAFC821F5C}" type="pres">
      <dgm:prSet presAssocID="{1F33C195-613F-48F6-9D85-B4BE41AA5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4CE41-3207-49DC-B84A-A5139D4E58FB}" type="pres">
      <dgm:prSet presAssocID="{544C01C3-4FC6-434F-9E7E-1025B9DAFEF3}" presName="parentText" presStyleLbl="node1" presStyleIdx="0" presStyleCnt="5" custScaleY="79734" custLinFactY="-32239" custLinFactNeighborX="219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397C4-7C16-4745-83EA-92F1B6DED147}" type="pres">
      <dgm:prSet presAssocID="{4F74086D-F76E-4685-BD72-58234149AB8E}" presName="spacer" presStyleCnt="0"/>
      <dgm:spPr/>
      <dgm:t>
        <a:bodyPr/>
        <a:lstStyle/>
        <a:p>
          <a:endParaRPr lang="ru-RU"/>
        </a:p>
      </dgm:t>
    </dgm:pt>
    <dgm:pt modelId="{2C8768BF-8EF8-4A1D-B9CC-FE55CAACEB47}" type="pres">
      <dgm:prSet presAssocID="{234487F2-91A1-4DFD-B0FE-E61529198A82}" presName="parentText" presStyleLbl="node1" presStyleIdx="1" presStyleCnt="5" custScaleY="61169" custLinFactY="-2086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00D51-EE8B-4964-A77D-2B97F18F0DD6}" type="pres">
      <dgm:prSet presAssocID="{EC9EE70B-57A1-49C8-96F9-10AD4C8BF732}" presName="spacer" presStyleCnt="0"/>
      <dgm:spPr/>
      <dgm:t>
        <a:bodyPr/>
        <a:lstStyle/>
        <a:p>
          <a:endParaRPr lang="ru-RU"/>
        </a:p>
      </dgm:t>
    </dgm:pt>
    <dgm:pt modelId="{F506A43B-FFB9-4B2B-8487-EDB89B77EFBB}" type="pres">
      <dgm:prSet presAssocID="{F926A00C-7A03-4147-A8DA-ECFF927BEBFA}" presName="parentText" presStyleLbl="node1" presStyleIdx="2" presStyleCnt="5" custScaleY="69694" custLinFactY="-288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3BA06-27C0-460B-A54E-4B86C814B987}" type="pres">
      <dgm:prSet presAssocID="{0F8B01CD-147B-443E-B4D3-0D01F30F1FCC}" presName="spacer" presStyleCnt="0"/>
      <dgm:spPr/>
      <dgm:t>
        <a:bodyPr/>
        <a:lstStyle/>
        <a:p>
          <a:endParaRPr lang="ru-RU"/>
        </a:p>
      </dgm:t>
    </dgm:pt>
    <dgm:pt modelId="{FCF0DD26-3057-4F55-9957-EE55B56B31C4}" type="pres">
      <dgm:prSet presAssocID="{D797260B-E307-4C79-B134-B9611FD7E917}" presName="parentText" presStyleLbl="node1" presStyleIdx="3" presStyleCnt="5" custScaleY="51957" custLinFactY="-44028" custLinFactNeighborX="1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74DD3-1C8D-455C-B82D-19EDFA3F4068}" type="pres">
      <dgm:prSet presAssocID="{8F4F2CD8-BBD2-4271-AC83-C79CCF1502A1}" presName="spacer" presStyleCnt="0"/>
      <dgm:spPr/>
      <dgm:t>
        <a:bodyPr/>
        <a:lstStyle/>
        <a:p>
          <a:endParaRPr lang="ru-RU"/>
        </a:p>
      </dgm:t>
    </dgm:pt>
    <dgm:pt modelId="{8B0DFF2C-61F7-4A56-8CC0-0C084C5ED6F0}" type="pres">
      <dgm:prSet presAssocID="{5DAA610F-BAA4-4BD5-9B96-2FC1B2BA214B}" presName="parentText" presStyleLbl="node1" presStyleIdx="4" presStyleCnt="5" custScaleY="41099" custLinFactY="-5138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39052-274F-4836-A60E-8F4BADB968EE}" srcId="{1F33C195-613F-48F6-9D85-B4BE41AA510C}" destId="{234487F2-91A1-4DFD-B0FE-E61529198A82}" srcOrd="1" destOrd="0" parTransId="{F7740372-25FB-42C9-BB3D-D89FDA2398A1}" sibTransId="{EC9EE70B-57A1-49C8-96F9-10AD4C8BF732}"/>
    <dgm:cxn modelId="{CA98DBF2-8133-4382-A0EB-43A8CABC8C83}" type="presOf" srcId="{1F33C195-613F-48F6-9D85-B4BE41AA510C}" destId="{2113395F-1737-4C2A-A165-CADAFC821F5C}" srcOrd="0" destOrd="0" presId="urn:microsoft.com/office/officeart/2005/8/layout/vList2"/>
    <dgm:cxn modelId="{98ADC53E-A63E-4FE8-80D6-A683EAD57D9C}" type="presOf" srcId="{F926A00C-7A03-4147-A8DA-ECFF927BEBFA}" destId="{F506A43B-FFB9-4B2B-8487-EDB89B77EFBB}" srcOrd="0" destOrd="0" presId="urn:microsoft.com/office/officeart/2005/8/layout/vList2"/>
    <dgm:cxn modelId="{85241517-157A-4DC8-BEEB-C85FBD24D279}" type="presOf" srcId="{5DAA610F-BAA4-4BD5-9B96-2FC1B2BA214B}" destId="{8B0DFF2C-61F7-4A56-8CC0-0C084C5ED6F0}" srcOrd="0" destOrd="0" presId="urn:microsoft.com/office/officeart/2005/8/layout/vList2"/>
    <dgm:cxn modelId="{38E3F7AB-97EF-4852-938B-D25B2D50E8D6}" type="presOf" srcId="{D797260B-E307-4C79-B134-B9611FD7E917}" destId="{FCF0DD26-3057-4F55-9957-EE55B56B31C4}" srcOrd="0" destOrd="0" presId="urn:microsoft.com/office/officeart/2005/8/layout/vList2"/>
    <dgm:cxn modelId="{111D793C-B764-4DC5-AD2C-4D69CE589BAD}" type="presOf" srcId="{544C01C3-4FC6-434F-9E7E-1025B9DAFEF3}" destId="{3B84CE41-3207-49DC-B84A-A5139D4E58FB}" srcOrd="0" destOrd="0" presId="urn:microsoft.com/office/officeart/2005/8/layout/vList2"/>
    <dgm:cxn modelId="{F60489BE-AF2F-43FB-8313-753885F4E856}" srcId="{1F33C195-613F-48F6-9D85-B4BE41AA510C}" destId="{F926A00C-7A03-4147-A8DA-ECFF927BEBFA}" srcOrd="2" destOrd="0" parTransId="{9B85BF1A-289B-42EF-A765-A02545B8879D}" sibTransId="{0F8B01CD-147B-443E-B4D3-0D01F30F1FCC}"/>
    <dgm:cxn modelId="{D0B30C62-1C3B-4911-926C-6D12FF3492BD}" srcId="{1F33C195-613F-48F6-9D85-B4BE41AA510C}" destId="{544C01C3-4FC6-434F-9E7E-1025B9DAFEF3}" srcOrd="0" destOrd="0" parTransId="{DDC82889-8DDE-4B55-AFB9-09AB1536D934}" sibTransId="{4F74086D-F76E-4685-BD72-58234149AB8E}"/>
    <dgm:cxn modelId="{28189780-8CC9-4598-8924-1F616330A4D1}" srcId="{1F33C195-613F-48F6-9D85-B4BE41AA510C}" destId="{D797260B-E307-4C79-B134-B9611FD7E917}" srcOrd="3" destOrd="0" parTransId="{179584D6-0B7F-425B-BE15-AF8B22E404BB}" sibTransId="{8F4F2CD8-BBD2-4271-AC83-C79CCF1502A1}"/>
    <dgm:cxn modelId="{E50A1E52-EC47-415E-83B4-CDB20374925E}" srcId="{1F33C195-613F-48F6-9D85-B4BE41AA510C}" destId="{5DAA610F-BAA4-4BD5-9B96-2FC1B2BA214B}" srcOrd="4" destOrd="0" parTransId="{15BEC640-5B8F-41E6-9222-9404D9FEF760}" sibTransId="{794AFB36-A8AD-49D8-9971-6B55A60F9E5A}"/>
    <dgm:cxn modelId="{A0445B46-B43E-43FC-A0ED-E69A6370D685}" type="presOf" srcId="{234487F2-91A1-4DFD-B0FE-E61529198A82}" destId="{2C8768BF-8EF8-4A1D-B9CC-FE55CAACEB47}" srcOrd="0" destOrd="0" presId="urn:microsoft.com/office/officeart/2005/8/layout/vList2"/>
    <dgm:cxn modelId="{169C20C8-B92F-4AF6-8F88-EB0F2936C94B}" type="presParOf" srcId="{2113395F-1737-4C2A-A165-CADAFC821F5C}" destId="{3B84CE41-3207-49DC-B84A-A5139D4E58FB}" srcOrd="0" destOrd="0" presId="urn:microsoft.com/office/officeart/2005/8/layout/vList2"/>
    <dgm:cxn modelId="{5E889FEF-3A0E-4962-AD7A-8D08099D6DC0}" type="presParOf" srcId="{2113395F-1737-4C2A-A165-CADAFC821F5C}" destId="{C23397C4-7C16-4745-83EA-92F1B6DED147}" srcOrd="1" destOrd="0" presId="urn:microsoft.com/office/officeart/2005/8/layout/vList2"/>
    <dgm:cxn modelId="{41A65266-9B64-4505-8E5A-5523F2A7EDA4}" type="presParOf" srcId="{2113395F-1737-4C2A-A165-CADAFC821F5C}" destId="{2C8768BF-8EF8-4A1D-B9CC-FE55CAACEB47}" srcOrd="2" destOrd="0" presId="urn:microsoft.com/office/officeart/2005/8/layout/vList2"/>
    <dgm:cxn modelId="{0458DA93-DA22-434E-9C9E-7C9F79AD6A1F}" type="presParOf" srcId="{2113395F-1737-4C2A-A165-CADAFC821F5C}" destId="{42A00D51-EE8B-4964-A77D-2B97F18F0DD6}" srcOrd="3" destOrd="0" presId="urn:microsoft.com/office/officeart/2005/8/layout/vList2"/>
    <dgm:cxn modelId="{88508500-A29E-4BD7-80B6-635BEB4F2DF8}" type="presParOf" srcId="{2113395F-1737-4C2A-A165-CADAFC821F5C}" destId="{F506A43B-FFB9-4B2B-8487-EDB89B77EFBB}" srcOrd="4" destOrd="0" presId="urn:microsoft.com/office/officeart/2005/8/layout/vList2"/>
    <dgm:cxn modelId="{E42042CA-6987-498E-9366-EDDCC6F20DF8}" type="presParOf" srcId="{2113395F-1737-4C2A-A165-CADAFC821F5C}" destId="{EA13BA06-27C0-460B-A54E-4B86C814B987}" srcOrd="5" destOrd="0" presId="urn:microsoft.com/office/officeart/2005/8/layout/vList2"/>
    <dgm:cxn modelId="{E5A36726-7F3B-4C80-9301-FC31A92C5B7E}" type="presParOf" srcId="{2113395F-1737-4C2A-A165-CADAFC821F5C}" destId="{FCF0DD26-3057-4F55-9957-EE55B56B31C4}" srcOrd="6" destOrd="0" presId="urn:microsoft.com/office/officeart/2005/8/layout/vList2"/>
    <dgm:cxn modelId="{B82D7161-63CB-4557-9D1A-BD9193DF55A3}" type="presParOf" srcId="{2113395F-1737-4C2A-A165-CADAFC821F5C}" destId="{BD474DD3-1C8D-455C-B82D-19EDFA3F4068}" srcOrd="7" destOrd="0" presId="urn:microsoft.com/office/officeart/2005/8/layout/vList2"/>
    <dgm:cxn modelId="{A00D204C-5D6C-4D22-BF79-BE88FFC8C05E}" type="presParOf" srcId="{2113395F-1737-4C2A-A165-CADAFC821F5C}" destId="{8B0DFF2C-61F7-4A56-8CC0-0C084C5ED6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0.31401</cdr:x>
      <cdr:y>0.90777</cdr:y>
    </cdr:from>
    <cdr:to>
      <cdr:x>0.46463</cdr:x>
      <cdr:y>0.97861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96523" y="3325966"/>
          <a:ext cx="813776" cy="259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(человек)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26" cy="493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6" y="1"/>
            <a:ext cx="2890626" cy="493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7D65B-56F0-4B09-9F0A-A6B71C8F4ADD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691024"/>
            <a:ext cx="5336540" cy="44441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890626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6" y="9380332"/>
            <a:ext cx="2890626" cy="493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59A2B-4AC8-4ECA-838C-0D26BC37F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37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7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8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6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1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83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5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02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4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21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9A2B-4AC8-4ECA-838C-0D26BC37FC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3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0B41FB-7478-452B-9263-FDE8FF6B3CF2}" type="datetimeFigureOut">
              <a:rPr lang="ru-RU" smtClean="0"/>
              <a:t>15.08.2019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1E3B19B-3D62-4FAD-9813-AC2DD122EA7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24" Type="http://schemas.microsoft.com/office/2007/relationships/hdphoto" Target="../media/hdphoto11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3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2.png"/><Relationship Id="rId18" Type="http://schemas.microsoft.com/office/2007/relationships/hdphoto" Target="../media/hdphoto20.wdp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microsoft.com/office/2007/relationships/hdphoto" Target="../media/hdphoto17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microsoft.com/office/2007/relationships/hdphoto" Target="../media/hdphoto16.wdp"/><Relationship Id="rId19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12" Type="http://schemas.microsoft.com/office/2007/relationships/hdphoto" Target="../media/hdphoto25.wdp"/><Relationship Id="rId2" Type="http://schemas.openxmlformats.org/officeDocument/2006/relationships/notesSlide" Target="../notesSlides/notesSlide6.xml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microsoft.com/office/2007/relationships/hdphoto" Target="../media/hdphoto24.wdp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microsoft.com/office/2007/relationships/hdphoto" Target="../media/hdphoto31.wdp"/><Relationship Id="rId18" Type="http://schemas.openxmlformats.org/officeDocument/2006/relationships/image" Target="../media/image69.png"/><Relationship Id="rId3" Type="http://schemas.openxmlformats.org/officeDocument/2006/relationships/image" Target="../media/image4.png"/><Relationship Id="rId21" Type="http://schemas.microsoft.com/office/2007/relationships/hdphoto" Target="../media/hdphoto35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microsoft.com/office/2007/relationships/hdphoto" Target="../media/hdphoto3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microsoft.com/office/2007/relationships/hdphoto" Target="../media/hdphoto30.wdp"/><Relationship Id="rId5" Type="http://schemas.openxmlformats.org/officeDocument/2006/relationships/image" Target="../media/image62.png"/><Relationship Id="rId15" Type="http://schemas.microsoft.com/office/2007/relationships/hdphoto" Target="../media/hdphoto32.wdp"/><Relationship Id="rId10" Type="http://schemas.openxmlformats.org/officeDocument/2006/relationships/image" Target="../media/image65.png"/><Relationship Id="rId19" Type="http://schemas.microsoft.com/office/2007/relationships/hdphoto" Target="../media/hdphoto34.wdp"/><Relationship Id="rId4" Type="http://schemas.microsoft.com/office/2007/relationships/hdphoto" Target="../media/hdphoto1.wdp"/><Relationship Id="rId9" Type="http://schemas.openxmlformats.org/officeDocument/2006/relationships/image" Target="../media/image64.PNG"/><Relationship Id="rId14" Type="http://schemas.openxmlformats.org/officeDocument/2006/relationships/image" Target="../media/image67.png"/><Relationship Id="rId22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71.png"/><Relationship Id="rId10" Type="http://schemas.microsoft.com/office/2007/relationships/hdphoto" Target="../media/hdphoto38.wdp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jpeg"/><Relationship Id="rId18" Type="http://schemas.openxmlformats.org/officeDocument/2006/relationships/image" Target="../media/image86.png"/><Relationship Id="rId3" Type="http://schemas.openxmlformats.org/officeDocument/2006/relationships/image" Target="../media/image4.png"/><Relationship Id="rId7" Type="http://schemas.openxmlformats.org/officeDocument/2006/relationships/image" Target="../media/image77.jpeg"/><Relationship Id="rId12" Type="http://schemas.openxmlformats.org/officeDocument/2006/relationships/image" Target="../media/image81.jpe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6" Type="http://schemas.microsoft.com/office/2007/relationships/hdphoto" Target="../media/hdphoto4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19" Type="http://schemas.microsoft.com/office/2007/relationships/hdphoto" Target="../media/hdphoto41.wdp"/><Relationship Id="rId4" Type="http://schemas.microsoft.com/office/2007/relationships/hdphoto" Target="../media/hdphoto1.wdp"/><Relationship Id="rId9" Type="http://schemas.microsoft.com/office/2007/relationships/hdphoto" Target="../media/hdphoto39.wdp"/><Relationship Id="rId1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chart" Target="../charts/chart5.xml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23" y="1268760"/>
            <a:ext cx="7499550" cy="509211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926740" y="260648"/>
            <a:ext cx="8019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kern="0" dirty="0" smtClean="0">
                <a:solidFill>
                  <a:srgbClr val="00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Территориальный орган Федеральной службы государственной статистики 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Владимирской области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936498" y="5805264"/>
            <a:ext cx="3991502" cy="8179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ru-RU" sz="2000" b="0" cap="small" dirty="0">
                <a:ln w="0"/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А.Н. </a:t>
            </a:r>
            <a:r>
              <a:rPr lang="ru-RU" sz="2000" b="0" cap="small" dirty="0" smtClean="0">
                <a:ln w="0"/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Быков </a:t>
            </a:r>
            <a:endParaRPr lang="en-US" sz="2000" b="0" cap="small" dirty="0" smtClean="0">
              <a:ln w="0"/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ru-RU" sz="2000" b="0" dirty="0" smtClean="0">
                <a:ln w="0"/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</a:t>
            </a:r>
            <a:r>
              <a:rPr lang="ru-RU" sz="2000" b="0" dirty="0">
                <a:ln w="0"/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0" dirty="0">
                <a:ln w="0"/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0" dirty="0">
              <a:ln w="0"/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276770" y="188640"/>
            <a:ext cx="703964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 ОРГАНИЗАЦИЙ ВЛАДИМИРСКОЙ ОБЛАСТИ </a:t>
            </a:r>
          </a:p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 прироста (+,-) на 1000 организаций)</a:t>
            </a:r>
          </a:p>
          <a:p>
            <a:pPr algn="ctr"/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первое полугодие 2018 г. и 2019 г.</a:t>
            </a: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000552"/>
              </p:ext>
            </p:extLst>
          </p:nvPr>
        </p:nvGraphicFramePr>
        <p:xfrm>
          <a:off x="683568" y="1412776"/>
          <a:ext cx="777686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67544" y="6305758"/>
            <a:ext cx="892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Коэффициент прироста – разница между коэффициентом рождаемости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коэффициентом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официальной ликвидации</a:t>
            </a:r>
          </a:p>
        </p:txBody>
      </p:sp>
    </p:spTree>
    <p:extLst>
      <p:ext uri="{BB962C8B-B14F-4D97-AF65-F5344CB8AC3E}">
        <p14:creationId xmlns:p14="http://schemas.microsoft.com/office/powerpoint/2010/main" val="13416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32048" y="218408"/>
            <a:ext cx="7772400" cy="72008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ИНДЕКСЫ ПРОИЗВОДСТВА ВЛАДИМИРСКОЙ ОБЛАСТИ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январе-июне 2019 года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% к соответствующему периоду 2018 года)</a:t>
            </a:r>
          </a:p>
        </p:txBody>
      </p:sp>
      <p:pic>
        <p:nvPicPr>
          <p:cNvPr id="25" name="Picture 5" descr="D:\Катин Е 2\информация для Инстаграмма\картинки\D_lnFG9XsAAKq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83" y="4551402"/>
            <a:ext cx="3177665" cy="21284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Катин Е 2\информация для Инстаграмма\картинки\image_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93" y="4653136"/>
            <a:ext cx="2816479" cy="20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Катин Е 2\информация для Инстаграмма\картинки\Сотрудники_фасовка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83" y="1864669"/>
            <a:ext cx="3177665" cy="20379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Катин Е 2\информация для Инстаграмма\картинки\karer-rakushechnik-saki-tyrsa-2000x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7725"/>
            <a:ext cx="2808312" cy="2074912"/>
          </a:xfrm>
          <a:prstGeom prst="rect">
            <a:avLst/>
          </a:prstGeom>
          <a:noFill/>
          <a:ln>
            <a:solidFill>
              <a:srgbClr val="FF99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91680" y="982401"/>
            <a:ext cx="547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Промышленное производство – 102,0 %</a:t>
            </a:r>
            <a:endParaRPr lang="ru-RU" sz="20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1560" y="4077072"/>
            <a:ext cx="2808312" cy="648072"/>
          </a:xfrm>
          <a:prstGeom prst="rect">
            <a:avLst/>
          </a:prstGeom>
          <a:solidFill>
            <a:srgbClr val="66FFFF"/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Обеспечение электрической энергией, газом и паром; кондиционирование воздуха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1560" y="1467684"/>
            <a:ext cx="2808312" cy="360040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 w="25400" cap="flat" cmpd="sng" algn="ctr">
            <a:solidFill>
              <a:srgbClr val="9B2D1F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Добыча полезных ископаемых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426783" y="4077071"/>
            <a:ext cx="3177665" cy="772243"/>
          </a:xfrm>
          <a:prstGeom prst="rect">
            <a:avLst/>
          </a:prstGeom>
          <a:solidFill>
            <a:srgbClr val="696464">
              <a:lumMod val="90000"/>
            </a:srgbClr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Водоснабжение; водоотведение, организация сбора и утилизации отходов, деятельность по ликвидации загрязнений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426783" y="1504629"/>
            <a:ext cx="3168352" cy="360040"/>
          </a:xfrm>
          <a:prstGeom prst="rect">
            <a:avLst/>
          </a:prstGeom>
          <a:solidFill>
            <a:srgbClr val="956251">
              <a:lumMod val="40000"/>
              <a:lumOff val="60000"/>
            </a:srgbClr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Обрабатывающие производства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198556" y="4437112"/>
            <a:ext cx="1008112" cy="72008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117,3%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84363" y="5805264"/>
            <a:ext cx="1008112" cy="720080"/>
          </a:xfrm>
          <a:prstGeom prst="roundRect">
            <a:avLst/>
          </a:prstGeom>
          <a:solidFill>
            <a:srgbClr val="E9E5DC">
              <a:lumMod val="75000"/>
            </a:srgbClr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104,7%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203848" y="1684649"/>
            <a:ext cx="1008112" cy="720080"/>
          </a:xfrm>
          <a:prstGeom prst="roundRect">
            <a:avLst/>
          </a:prstGeom>
          <a:solidFill>
            <a:srgbClr val="D34817">
              <a:lumMod val="60000"/>
              <a:lumOff val="40000"/>
            </a:srgbClr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103,4%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667518" y="2996952"/>
            <a:ext cx="1008112" cy="720080"/>
          </a:xfrm>
          <a:prstGeom prst="roundRect">
            <a:avLst/>
          </a:prstGeom>
          <a:solidFill>
            <a:srgbClr val="9B2D1F">
              <a:lumMod val="40000"/>
              <a:lumOff val="60000"/>
            </a:srgbClr>
          </a:solidFill>
          <a:ln w="254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100,9%</a:t>
            </a:r>
          </a:p>
        </p:txBody>
      </p:sp>
    </p:spTree>
    <p:extLst>
      <p:ext uri="{BB962C8B-B14F-4D97-AF65-F5344CB8AC3E}">
        <p14:creationId xmlns:p14="http://schemas.microsoft.com/office/powerpoint/2010/main" val="40545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55271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68699" y="131366"/>
            <a:ext cx="728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ИНВЕСТИЦИЙ В ОСНОВНОЙ КАПИТАЛ ПО ВИДАМ ЭКОНОМИЧЕСКОЙ ДЕЯТЕЛЬНОСТИ в 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полугодии 2019 года</a:t>
            </a:r>
            <a:b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39639D">
                    <a:lumMod val="75000"/>
                  </a:srgbClr>
                </a:solidFill>
                <a:latin typeface="Arial"/>
              </a:rPr>
              <a:t>(по </a:t>
            </a:r>
            <a:r>
              <a:rPr lang="ru-RU" b="1" dirty="0">
                <a:solidFill>
                  <a:srgbClr val="39639D">
                    <a:lumMod val="75000"/>
                  </a:srgbClr>
                </a:solidFill>
                <a:latin typeface="Arial"/>
              </a:rPr>
              <a:t>организациям, не относящимся к субъектам малого предпринимательства, процентов</a:t>
            </a:r>
            <a:r>
              <a:rPr lang="ru-RU" b="1" dirty="0" smtClean="0">
                <a:solidFill>
                  <a:srgbClr val="39639D">
                    <a:lumMod val="75000"/>
                  </a:srgbClr>
                </a:solidFill>
                <a:latin typeface="Arial"/>
              </a:rPr>
              <a:t>)</a:t>
            </a:r>
            <a:endParaRPr lang="ru-RU" dirty="0">
              <a:solidFill>
                <a:srgbClr val="39639D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59532" y="4706019"/>
            <a:ext cx="7698931" cy="2034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ru-RU" sz="800" dirty="0" smtClean="0">
                <a:solidFill>
                  <a:srgbClr val="212745"/>
                </a:solidFill>
                <a:latin typeface="Trebuchet MS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A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-   Сельское хозяйство, лесное хозяйство, охота, рыболовство,</a:t>
            </a: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 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рыбоводство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С   -   Обрабатывающие производства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D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-   Обеспечение электрической энергией, газом и паром;</a:t>
            </a: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 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кондиционирование воздуха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G   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-   Торговля оптовая и розничная; ремонт автотранспортных</a:t>
            </a: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 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средств и мотоциклов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H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-   Транспортировка и хранение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J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 -   Деятельность в области информации и связи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L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 -   Деятельность по операциям с недвижимым имуществом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M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-   Деятельность профессиональная, научная и техническая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r>
              <a:rPr lang="en-US" sz="1200" dirty="0" smtClean="0">
                <a:solidFill>
                  <a:srgbClr val="212745"/>
                </a:solidFill>
                <a:latin typeface="Trebuchet MS"/>
              </a:rPr>
              <a:t>Q</a:t>
            </a:r>
            <a:r>
              <a:rPr lang="ru-RU" sz="1200" dirty="0" smtClean="0">
                <a:solidFill>
                  <a:srgbClr val="212745"/>
                </a:solidFill>
                <a:latin typeface="Trebuchet MS"/>
              </a:rPr>
              <a:t>   -   Деятельность в области здравоохранения и социальных услуг</a:t>
            </a:r>
            <a:r>
              <a:rPr lang="ru-RU" sz="800" dirty="0" smtClean="0">
                <a:solidFill>
                  <a:srgbClr val="212745"/>
                </a:solidFill>
                <a:latin typeface="Trebuchet MS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defRPr/>
            </a:pPr>
            <a:endParaRPr lang="ru-RU" sz="800" dirty="0">
              <a:solidFill>
                <a:srgbClr val="212745"/>
              </a:solidFill>
              <a:latin typeface="Trebuchet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19345" y="1619404"/>
            <a:ext cx="4524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/>
              </a:rPr>
              <a:t> На развитие экономики и социальной сферы области в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1 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полугодии 2019 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года  направлено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2975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1,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млн. рублей инвестиций в основной капитал,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95,4% 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к уровню соответствующего периода прошлого </a:t>
            </a:r>
            <a:r>
              <a:rPr lang="ru-RU" sz="1400" dirty="0" smtClean="0">
                <a:solidFill>
                  <a:prstClr val="black"/>
                </a:solidFill>
                <a:latin typeface="Arial"/>
              </a:rPr>
              <a:t>года</a:t>
            </a:r>
            <a:endParaRPr lang="ru-RU" sz="1400" dirty="0">
              <a:solidFill>
                <a:prstClr val="black"/>
              </a:solidFill>
              <a:latin typeface="Arial"/>
            </a:endParaRPr>
          </a:p>
          <a:p>
            <a:r>
              <a:rPr lang="ru-RU" sz="1400" dirty="0">
                <a:solidFill>
                  <a:srgbClr val="DEF5FA">
                    <a:lumMod val="25000"/>
                  </a:srgbClr>
                </a:solidFill>
                <a:latin typeface="Arial"/>
              </a:rPr>
              <a:t>                                                       </a:t>
            </a:r>
          </a:p>
        </p:txBody>
      </p:sp>
      <p:graphicFrame>
        <p:nvGraphicFramePr>
          <p:cNvPr id="3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296015"/>
              </p:ext>
            </p:extLst>
          </p:nvPr>
        </p:nvGraphicFramePr>
        <p:xfrm>
          <a:off x="70504" y="1164876"/>
          <a:ext cx="6811168" cy="3679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04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4135" y="153335"/>
            <a:ext cx="8775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700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900" b="1" dirty="0" smtClean="0">
              <a:solidFill>
                <a:srgbClr val="39639D">
                  <a:lumMod val="75000"/>
                </a:srgbClr>
              </a:solidFill>
              <a:latin typeface="Arial"/>
            </a:endParaRPr>
          </a:p>
          <a:p>
            <a:pPr algn="ctr"/>
            <a:r>
              <a:rPr lang="ru-RU" b="1" dirty="0" smtClean="0">
                <a:solidFill>
                  <a:srgbClr val="39639D">
                    <a:lumMod val="75000"/>
                  </a:srgbClr>
                </a:solidFill>
                <a:latin typeface="Arial"/>
              </a:rPr>
              <a:t>Животноводство</a:t>
            </a:r>
            <a:endParaRPr lang="ru-RU" b="1" dirty="0">
              <a:solidFill>
                <a:srgbClr val="39639D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135" y="1393224"/>
            <a:ext cx="8784975" cy="4811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98028"/>
              </a:avLst>
            </a:prstTxWarp>
            <a:spAutoFit/>
          </a:bodyPr>
          <a:lstStyle/>
          <a:p>
            <a:pPr algn="ctr"/>
            <a:endParaRPr lang="ru-RU" sz="1200" b="1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  <a:p>
            <a:pPr algn="ctr"/>
            <a:endParaRPr lang="ru-RU" sz="1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  <a:p>
            <a:pPr algn="ctr"/>
            <a:endParaRPr lang="ru-RU" sz="1200" b="1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  <a:p>
            <a:pPr algn="ctr"/>
            <a:endParaRPr lang="ru-RU" sz="1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  <a:p>
            <a:pPr algn="ctr"/>
            <a:endParaRPr lang="ru-RU" sz="1200" b="1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  <a:p>
            <a:pPr algn="ctr"/>
            <a: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464646"/>
                </a:solidFill>
                <a:latin typeface="Arial"/>
              </a:rPr>
              <a:t>Производство основной продукции животноводства за  2018 год </a:t>
            </a:r>
            <a:b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464646"/>
                </a:solidFill>
                <a:latin typeface="Arial"/>
              </a:rPr>
            </a:br>
            <a: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464646"/>
                </a:solidFill>
                <a:latin typeface="Arial"/>
              </a:rPr>
              <a:t>(в хозяйствах всех категорий)</a:t>
            </a:r>
            <a:endParaRPr lang="ru-RU" sz="14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464646"/>
              </a:solidFill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" b="40779" l="800" r="90000">
                        <a14:foregroundMark x1="16600" y1="28179" x2="16600" y2="28179"/>
                        <a14:foregroundMark x1="11600" y1="28293" x2="11600" y2="28293"/>
                        <a14:foregroundMark x1="21000" y1="29897" x2="21000" y2="29897"/>
                        <a14:foregroundMark x1="37200" y1="27606" x2="37200" y2="27606"/>
                        <a14:foregroundMark x1="46400" y1="27377" x2="46400" y2="27377"/>
                        <a14:foregroundMark x1="47400" y1="26002" x2="47400" y2="26002"/>
                        <a14:foregroundMark x1="9400" y1="25200" x2="9400" y2="25200"/>
                        <a14:foregroundMark x1="12000" y1="25659" x2="12000" y2="25659"/>
                        <a14:foregroundMark x1="7200" y1="32875" x2="7200" y2="32875"/>
                        <a14:foregroundMark x1="10800" y1="31501" x2="10800" y2="31501"/>
                        <a14:foregroundMark x1="21400" y1="33448" x2="21400" y2="33448"/>
                        <a14:foregroundMark x1="7600" y1="31730" x2="7600" y2="31730"/>
                        <a14:foregroundMark x1="17600" y1="33104" x2="17600" y2="33104"/>
                        <a14:foregroundMark x1="17600" y1="31959" x2="17600" y2="31959"/>
                        <a14:foregroundMark x1="18200" y1="34135" x2="18200" y2="34135"/>
                        <a14:foregroundMark x1="40600" y1="31042" x2="40600" y2="31042"/>
                        <a14:foregroundMark x1="43400" y1="31271" x2="43400" y2="31271"/>
                        <a14:foregroundMark x1="41400" y1="31615" x2="41400" y2="31615"/>
                        <a14:foregroundMark x1="32200" y1="31386" x2="32200" y2="31386"/>
                        <a14:foregroundMark x1="34400" y1="30928" x2="34400" y2="30928"/>
                        <a14:foregroundMark x1="10800" y1="32302" x2="10800" y2="32302"/>
                        <a14:foregroundMark x1="8200" y1="33219" x2="8200" y2="33219"/>
                        <a14:backgroundMark x1="81600" y1="21764" x2="81600" y2="21764"/>
                        <a14:backgroundMark x1="78400" y1="26231" x2="78400" y2="26231"/>
                        <a14:backgroundMark x1="77200" y1="27262" x2="77200" y2="27262"/>
                        <a14:backgroundMark x1="68000" y1="26460" x2="68000" y2="26460"/>
                        <a14:backgroundMark x1="62600" y1="29324" x2="62600" y2="29324"/>
                        <a14:backgroundMark x1="58000" y1="27377" x2="58000" y2="27377"/>
                        <a14:backgroundMark x1="27200" y1="28064" x2="27200" y2="28064"/>
                        <a14:backgroundMark x1="62000" y1="25773" x2="62000" y2="25773"/>
                        <a14:backgroundMark x1="79600" y1="21879" x2="79600" y2="21879"/>
                        <a14:backgroundMark x1="71600" y1="29210" x2="71600" y2="29210"/>
                        <a14:backgroundMark x1="31800" y1="23826" x2="31800" y2="23826"/>
                        <a14:backgroundMark x1="5600" y1="26117" x2="5600" y2="26117"/>
                        <a14:backgroundMark x1="81600" y1="26231" x2="81600" y2="26231"/>
                        <a14:backgroundMark x1="19000" y1="24055" x2="19000" y2="24055"/>
                        <a14:backgroundMark x1="11000" y1="24742" x2="11000" y2="24742"/>
                        <a14:backgroundMark x1="12000" y1="24742" x2="12000" y2="24742"/>
                        <a14:backgroundMark x1="47600" y1="24857" x2="47600" y2="24857"/>
                        <a14:backgroundMark x1="87800" y1="23940" x2="87800" y2="23940"/>
                        <a14:backgroundMark x1="76200" y1="21879" x2="76200" y2="21879"/>
                        <a14:backgroundMark x1="74200" y1="23139" x2="74200" y2="23139"/>
                        <a14:backgroundMark x1="27000" y1="33448" x2="27000" y2="33448"/>
                        <a14:backgroundMark x1="35600" y1="33448" x2="35600" y2="33448"/>
                        <a14:backgroundMark x1="51000" y1="33333" x2="51000" y2="33333"/>
                        <a14:backgroundMark x1="46800" y1="33219" x2="46800" y2="33219"/>
                        <a14:backgroundMark x1="50400" y1="31271" x2="50400" y2="31271"/>
                        <a14:backgroundMark x1="79800" y1="28751" x2="79800" y2="28751"/>
                        <a14:backgroundMark x1="1800" y1="26460" x2="1800" y2="26460"/>
                        <a14:backgroundMark x1="42200" y1="33104" x2="42200" y2="33104"/>
                        <a14:backgroundMark x1="29800" y1="31844" x2="29800" y2="31844"/>
                        <a14:backgroundMark x1="29800" y1="33448" x2="29800" y2="33448"/>
                        <a14:backgroundMark x1="5200" y1="33104" x2="5200" y2="33104"/>
                        <a14:backgroundMark x1="2400" y1="32646" x2="2400" y2="32646"/>
                        <a14:backgroundMark x1="4600" y1="33792" x2="4600" y2="33792"/>
                        <a14:backgroundMark x1="5000" y1="31959" x2="5000" y2="31959"/>
                        <a14:backgroundMark x1="14000" y1="31615" x2="14000" y2="31615"/>
                        <a14:backgroundMark x1="15400" y1="32417" x2="15400" y2="32417"/>
                        <a14:backgroundMark x1="87400" y1="27033" x2="87400" y2="27033"/>
                        <a14:backgroundMark x1="7000" y1="34593" x2="7000" y2="34593"/>
                        <a14:backgroundMark x1="2800" y1="34135" x2="2800" y2="34135"/>
                        <a14:backgroundMark x1="27400" y1="32646" x2="27400" y2="32646"/>
                        <a14:backgroundMark x1="47600" y1="31386" x2="47600" y2="31386"/>
                        <a14:backgroundMark x1="38800" y1="33677" x2="38800" y2="33677"/>
                        <a14:backgroundMark x1="25200" y1="34364" x2="25200" y2="34364"/>
                        <a14:backgroundMark x1="10600" y1="34708" x2="10600" y2="34708"/>
                        <a14:backgroundMark x1="14000" y1="34708" x2="14000" y2="34708"/>
                        <a14:backgroundMark x1="20600" y1="34708" x2="20600" y2="34708"/>
                        <a14:backgroundMark x1="32800" y1="34021" x2="32800" y2="34021"/>
                        <a14:backgroundMark x1="29000" y1="34479" x2="29000" y2="34479"/>
                        <a14:backgroundMark x1="38000" y1="31501" x2="38000" y2="31501"/>
                        <a14:backgroundMark x1="22400" y1="24284" x2="22400" y2="24284"/>
                        <a14:backgroundMark x1="44400" y1="33104" x2="44400" y2="33104"/>
                        <a14:backgroundMark x1="43400" y1="33906" x2="43400" y2="33906"/>
                        <a14:backgroundMark x1="41600" y1="34479" x2="41600" y2="34479"/>
                        <a14:backgroundMark x1="48000" y1="34364" x2="48000" y2="34364"/>
                        <a14:backgroundMark x1="49200" y1="32188" x2="49200" y2="32188"/>
                        <a14:backgroundMark x1="51000" y1="34250" x2="51000" y2="34250"/>
                        <a14:backgroundMark x1="50000" y1="24971" x2="50000" y2="24971"/>
                        <a14:backgroundMark x1="48600" y1="30699" x2="48600" y2="30699"/>
                        <a14:backgroundMark x1="27600" y1="31386" x2="27600" y2="31386"/>
                        <a14:backgroundMark x1="83600" y1="28064" x2="83600" y2="28064"/>
                        <a14:backgroundMark x1="84400" y1="22451" x2="84400" y2="22451"/>
                        <a14:backgroundMark x1="88000" y1="26002" x2="88000" y2="26002"/>
                        <a14:backgroundMark x1="88400" y1="29553" x2="88400" y2="29553"/>
                        <a14:backgroundMark x1="79000" y1="29782" x2="79000" y2="29782"/>
                        <a14:backgroundMark x1="73200" y1="24284" x2="73200" y2="24284"/>
                        <a14:backgroundMark x1="73800" y1="21993" x2="73800" y2="21993"/>
                        <a14:backgroundMark x1="40000" y1="32761" x2="40000" y2="32761"/>
                        <a14:backgroundMark x1="49000" y1="32761" x2="49000" y2="32761"/>
                        <a14:backgroundMark x1="39400" y1="34250" x2="39400" y2="34250"/>
                        <a14:backgroundMark x1="36800" y1="34479" x2="36800" y2="34479"/>
                        <a14:backgroundMark x1="34600" y1="34822" x2="34600" y2="34822"/>
                        <a14:backgroundMark x1="30800" y1="34708" x2="30800" y2="34708"/>
                        <a14:backgroundMark x1="5800" y1="32646" x2="5800" y2="32646"/>
                        <a14:backgroundMark x1="5200" y1="34593" x2="5200" y2="34593"/>
                        <a14:backgroundMark x1="15400" y1="33792" x2="15400" y2="33792"/>
                        <a14:backgroundMark x1="20200" y1="33448" x2="20200" y2="33448"/>
                        <a14:backgroundMark x1="27000" y1="25430" x2="27000" y2="25430"/>
                        <a14:backgroundMark x1="23200" y1="34479" x2="23200" y2="34479"/>
                        <a14:backgroundMark x1="45800" y1="34250" x2="45800" y2="34250"/>
                        <a14:backgroundMark x1="6800" y1="25430" x2="6800" y2="25430"/>
                        <a14:backgroundMark x1="50600" y1="25888" x2="50600" y2="25888"/>
                        <a14:backgroundMark x1="48800" y1="25659" x2="48800" y2="25659"/>
                        <a14:backgroundMark x1="11200" y1="33792" x2="11200" y2="33792"/>
                        <a14:backgroundMark x1="45800" y1="31386" x2="45800" y2="31386"/>
                        <a14:backgroundMark x1="37800" y1="30699" x2="37800" y2="30699"/>
                        <a14:backgroundMark x1="13600" y1="33104" x2="13600" y2="33104"/>
                        <a14:backgroundMark x1="11600" y1="31501" x2="11600" y2="31501"/>
                        <a14:backgroundMark x1="9400" y1="31959" x2="9400" y2="31959"/>
                        <a14:backgroundMark x1="2200" y1="34708" x2="2200" y2="34708"/>
                        <a14:backgroundMark x1="19600" y1="32302" x2="19600" y2="32302"/>
                        <a14:backgroundMark x1="16200" y1="34593" x2="16200" y2="34593"/>
                        <a14:backgroundMark x1="26000" y1="34708" x2="26000" y2="34708"/>
                        <a14:backgroundMark x1="44400" y1="34708" x2="44400" y2="34708"/>
                        <a14:backgroundMark x1="49400" y1="34708" x2="49400" y2="34708"/>
                        <a14:backgroundMark x1="51200" y1="32646" x2="51200" y2="32646"/>
                        <a14:backgroundMark x1="52200" y1="31157" x2="52200" y2="31157"/>
                        <a14:backgroundMark x1="52200" y1="33333" x2="52200" y2="33333"/>
                        <a14:backgroundMark x1="52800" y1="34937" x2="52800" y2="34937"/>
                        <a14:backgroundMark x1="53400" y1="32875" x2="53400" y2="32875"/>
                        <a14:backgroundMark x1="53400" y1="31730" x2="53400" y2="31730"/>
                        <a14:backgroundMark x1="53400" y1="30928" x2="53400" y2="30928"/>
                        <a14:backgroundMark x1="53200" y1="34364" x2="53200" y2="34364"/>
                        <a14:backgroundMark x1="45600" y1="34822" x2="45600" y2="34822"/>
                        <a14:backgroundMark x1="48200" y1="35052" x2="48200" y2="35052"/>
                        <a14:backgroundMark x1="39200" y1="34937" x2="39200" y2="34937"/>
                        <a14:backgroundMark x1="39400" y1="36082" x2="39400" y2="36082"/>
                        <a14:backgroundMark x1="28200" y1="36884" x2="28200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11" r="46129" b="64877"/>
          <a:stretch/>
        </p:blipFill>
        <p:spPr>
          <a:xfrm>
            <a:off x="598372" y="2063290"/>
            <a:ext cx="2697805" cy="7756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08335" y="1637116"/>
            <a:ext cx="1699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Производство яиц, млн. штук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1879" y="1602460"/>
            <a:ext cx="3104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/>
              </a:rPr>
              <a:t>Производство </a:t>
            </a:r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скота и птицы на </a:t>
            </a:r>
            <a:r>
              <a:rPr lang="ru-RU" sz="1200" b="1" dirty="0">
                <a:solidFill>
                  <a:prstClr val="black"/>
                </a:solidFill>
                <a:latin typeface="Arial"/>
              </a:rPr>
              <a:t>убой в </a:t>
            </a:r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убойном весе, </a:t>
            </a:r>
            <a:r>
              <a:rPr lang="ru-RU" sz="1200" b="1" dirty="0">
                <a:solidFill>
                  <a:prstClr val="black"/>
                </a:solidFill>
                <a:latin typeface="Arial"/>
              </a:rPr>
              <a:t>тыс. тонн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77070" y="1597793"/>
            <a:ext cx="200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Валовой надой молока,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тыс. тонн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333476" y="5077757"/>
            <a:ext cx="1715773" cy="1251810"/>
            <a:chOff x="5035602" y="3053606"/>
            <a:chExt cx="1517612" cy="10024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421" b="95445" l="30000" r="66102">
                          <a14:foregroundMark x1="48814" y1="53579" x2="48814" y2="53579"/>
                          <a14:foregroundMark x1="49831" y1="52061" x2="49831" y2="52061"/>
                          <a14:foregroundMark x1="47797" y1="55748" x2="47797" y2="55748"/>
                          <a14:foregroundMark x1="53559" y1="52495" x2="53559" y2="524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1" t="46373" r="34481" b="4053"/>
            <a:stretch/>
          </p:blipFill>
          <p:spPr>
            <a:xfrm>
              <a:off x="5466937" y="3053606"/>
              <a:ext cx="585717" cy="64022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35" b="47289" l="36610" r="67797">
                          <a14:foregroundMark x1="56881" y1="8216" x2="56881" y2="8216"/>
                          <a14:foregroundMark x1="52294" y1="8216" x2="52294" y2="82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7" t="1822" r="31022" b="53111"/>
            <a:stretch/>
          </p:blipFill>
          <p:spPr>
            <a:xfrm>
              <a:off x="5035602" y="3155688"/>
              <a:ext cx="738979" cy="79944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82" b="92620" l="60182" r="95745">
                          <a14:foregroundMark x1="70213" y1="43173" x2="70213" y2="43173"/>
                          <a14:foregroundMark x1="63830" y1="42435" x2="63830" y2="42435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1" t="28898"/>
            <a:stretch/>
          </p:blipFill>
          <p:spPr>
            <a:xfrm>
              <a:off x="5888754" y="3100685"/>
              <a:ext cx="664460" cy="95541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21" b="37269" l="35562" r="580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0" r="39721" b="61590"/>
            <a:stretch/>
          </p:blipFill>
          <p:spPr>
            <a:xfrm>
              <a:off x="5683604" y="3501975"/>
              <a:ext cx="384244" cy="45315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6935839" y="5327312"/>
            <a:ext cx="1312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Птица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5" b="98923" l="0" r="99600">
                        <a14:foregroundMark x1="52667" y1="95691" x2="52667" y2="95691"/>
                        <a14:foregroundMark x1="64800" y1="94075" x2="64800" y2="94075"/>
                        <a14:foregroundMark x1="72400" y1="93716" x2="72400" y2="93716"/>
                        <a14:foregroundMark x1="89600" y1="94434" x2="89600" y2="94434"/>
                        <a14:foregroundMark x1="95200" y1="93716" x2="95200" y2="93716"/>
                        <a14:foregroundMark x1="89867" y1="95691" x2="89867" y2="95691"/>
                        <a14:foregroundMark x1="92800" y1="92460" x2="92800" y2="92460"/>
                        <a14:foregroundMark x1="87600" y1="95332" x2="87600" y2="95332"/>
                        <a14:foregroundMark x1="73867" y1="93716" x2="73867" y2="93716"/>
                        <a14:foregroundMark x1="29867" y1="96768" x2="29867" y2="96768"/>
                        <a14:foregroundMark x1="15600" y1="94794" x2="15600" y2="9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1" y="3375431"/>
            <a:ext cx="1947797" cy="14470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1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35" y="3596927"/>
            <a:ext cx="1272425" cy="10245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347012" y="3978193"/>
            <a:ext cx="1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Свиньи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9" b="36875" l="1094" r="57344">
                        <a14:foregroundMark x1="44375" y1="17656" x2="44375" y2="17656"/>
                        <a14:foregroundMark x1="43281" y1="3125" x2="43281" y2="3125"/>
                        <a14:foregroundMark x1="51875" y1="7344" x2="51875" y2="7344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601" b="63159"/>
          <a:stretch/>
        </p:blipFill>
        <p:spPr>
          <a:xfrm flipH="1">
            <a:off x="1469491" y="5496876"/>
            <a:ext cx="1725655" cy="958449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36" name="TextBox 35"/>
          <p:cNvSpPr txBox="1"/>
          <p:nvPr/>
        </p:nvSpPr>
        <p:spPr>
          <a:xfrm>
            <a:off x="206525" y="3375431"/>
            <a:ext cx="237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Крупный рогатый скот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4494" y="5124759"/>
            <a:ext cx="222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в том числе коровы</a:t>
            </a:r>
            <a:endParaRPr lang="ru-RU" sz="1200" b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34318" y="2064125"/>
            <a:ext cx="2544603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cxnSp>
        <p:nvCxnSpPr>
          <p:cNvPr id="39" name="Прямая соединительная линия 38"/>
          <p:cNvCxnSpPr/>
          <p:nvPr/>
        </p:nvCxnSpPr>
        <p:spPr>
          <a:xfrm>
            <a:off x="6631768" y="2076853"/>
            <a:ext cx="1456901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3685436" y="3926041"/>
            <a:ext cx="2002937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cxnSp>
        <p:nvCxnSpPr>
          <p:cNvPr id="41" name="Прямая соединительная линия 40"/>
          <p:cNvCxnSpPr/>
          <p:nvPr/>
        </p:nvCxnSpPr>
        <p:spPr>
          <a:xfrm>
            <a:off x="7711470" y="4289304"/>
            <a:ext cx="1050249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cxnSp>
        <p:nvCxnSpPr>
          <p:cNvPr id="42" name="Прямая соединительная линия 41"/>
          <p:cNvCxnSpPr/>
          <p:nvPr/>
        </p:nvCxnSpPr>
        <p:spPr>
          <a:xfrm>
            <a:off x="1741554" y="5409159"/>
            <a:ext cx="1995026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3183924" y="1715414"/>
            <a:ext cx="61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38,8</a:t>
            </a:r>
            <a:endParaRPr lang="ru-RU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83924" y="2009736"/>
            <a:ext cx="72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79,9%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12285" y="1818726"/>
            <a:ext cx="93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400,8</a:t>
            </a:r>
            <a:endParaRPr lang="ru-RU" sz="2400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04397" y="2121809"/>
            <a:ext cx="994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104,3%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7053832" y="5654350"/>
            <a:ext cx="1395584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48" name="TextBox 47"/>
          <p:cNvSpPr txBox="1"/>
          <p:nvPr/>
        </p:nvSpPr>
        <p:spPr>
          <a:xfrm>
            <a:off x="8290508" y="1749018"/>
            <a:ext cx="103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589,9 </a:t>
            </a:r>
            <a:endParaRPr lang="ru-RU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14601" y="2116915"/>
            <a:ext cx="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106,4%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01526" y="5738732"/>
            <a:ext cx="106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solidFill>
                  <a:prstClr val="black"/>
                </a:solidFill>
                <a:latin typeface="Impact"/>
              </a:rPr>
              <a:t>3883,0</a:t>
            </a:r>
            <a:endParaRPr lang="ru-RU" sz="1600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29300" y="6098142"/>
            <a:ext cx="956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93,2%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8141" y="378093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136,0</a:t>
            </a:r>
            <a:endParaRPr lang="ru-RU" dirty="0">
              <a:solidFill>
                <a:prstClr val="black"/>
              </a:solidFill>
              <a:latin typeface="Impact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297297" y="3730099"/>
            <a:ext cx="2118046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sp>
        <p:nvSpPr>
          <p:cNvPr id="54" name="TextBox 53"/>
          <p:cNvSpPr txBox="1"/>
          <p:nvPr/>
        </p:nvSpPr>
        <p:spPr>
          <a:xfrm>
            <a:off x="1469491" y="3788324"/>
            <a:ext cx="962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101,6%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83255" y="5489931"/>
            <a:ext cx="76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58,2</a:t>
            </a:r>
            <a:endParaRPr lang="ru-RU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30410" y="5758979"/>
            <a:ext cx="78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102,0</a:t>
            </a:r>
            <a:r>
              <a:rPr lang="ru-RU" sz="12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%</a:t>
            </a:r>
            <a:endParaRPr lang="ru-RU" sz="12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82447" y="4376398"/>
            <a:ext cx="6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solidFill>
                  <a:prstClr val="black"/>
                </a:solidFill>
                <a:latin typeface="Impact"/>
              </a:rPr>
              <a:t>21,8</a:t>
            </a:r>
            <a:endParaRPr lang="ru-RU" sz="1600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59085" y="4374757"/>
            <a:ext cx="83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49,9%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71850" y="3241541"/>
            <a:ext cx="6241318" cy="2993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62117"/>
              </a:avLst>
            </a:prstTxWarp>
            <a:spAutoFit/>
          </a:bodyPr>
          <a:lstStyle/>
          <a:p>
            <a:pPr algn="ctr" defTabSz="929853"/>
            <a:r>
              <a:rPr lang="ru-RU" sz="1400" b="1" dirty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Поголовье </a:t>
            </a:r>
            <a: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скота на 1 января 2019 года </a:t>
            </a:r>
            <a:b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хозяйствах всех категорий, тысяч голов)</a:t>
            </a:r>
            <a:endParaRPr lang="ru-RU" sz="14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45" b="98015" l="2151" r="97361">
                        <a14:foregroundMark x1="44966" y1="20272" x2="44966" y2="20272"/>
                        <a14:foregroundMark x1="43206" y1="20272" x2="43206" y2="20272"/>
                        <a14:foregroundMark x1="45455" y1="23720" x2="45455" y2="23720"/>
                        <a14:foregroundMark x1="38123" y1="21317" x2="38123" y2="21317"/>
                        <a14:foregroundMark x1="36168" y1="20063" x2="36168" y2="20063"/>
                        <a14:foregroundMark x1="35484" y1="22153" x2="35484" y2="22153"/>
                        <a14:foregroundMark x1="44477" y1="18495" x2="44477" y2="18495"/>
                        <a14:foregroundMark x1="36657" y1="23929" x2="36657" y2="23929"/>
                        <a14:foregroundMark x1="37634" y1="19227" x2="37634" y2="19227"/>
                        <a14:foregroundMark x1="35484" y1="20063" x2="35484" y2="20063"/>
                        <a14:foregroundMark x1="36657" y1="20794" x2="36657" y2="20794"/>
                        <a14:foregroundMark x1="37439" y1="21108" x2="37439" y2="21108"/>
                        <a14:foregroundMark x1="35191" y1="19227" x2="35191" y2="19227"/>
                        <a14:foregroundMark x1="36168" y1="19540" x2="36168" y2="19540"/>
                        <a14:foregroundMark x1="35973" y1="20794" x2="35973" y2="20794"/>
                        <a14:foregroundMark x1="36657" y1="21317" x2="36657" y2="2131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4392" y="1887177"/>
            <a:ext cx="834358" cy="791575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/>
          <p:nvPr/>
        </p:nvCxnSpPr>
        <p:spPr>
          <a:xfrm>
            <a:off x="4097051" y="2064125"/>
            <a:ext cx="1483061" cy="0"/>
          </a:xfrm>
          <a:prstGeom prst="line">
            <a:avLst/>
          </a:prstGeom>
          <a:noFill/>
          <a:ln w="41275" cap="flat" cmpd="sng" algn="ctr">
            <a:solidFill>
              <a:sysClr val="windowText" lastClr="000000"/>
            </a:solidFill>
            <a:prstDash val="solid"/>
          </a:ln>
          <a:effectLst>
            <a:outerShdw blurRad="39999" dist="23000" algn="bl" rotWithShape="0">
              <a:srgbClr val="000000">
                <a:alpha val="40000"/>
              </a:srgbClr>
            </a:outerShdw>
          </a:effectLst>
        </p:spPr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555" l="2000" r="94000">
                        <a14:backgroundMark x1="57500" y1="92428" x2="57500" y2="92428"/>
                        <a14:backgroundMark x1="56167" y1="97105" x2="56167" y2="97105"/>
                        <a14:backgroundMark x1="61833" y1="95768" x2="61833" y2="95768"/>
                        <a14:backgroundMark x1="48667" y1="96214" x2="48667" y2="96214"/>
                        <a14:backgroundMark x1="73833" y1="83519" x2="73833" y2="83519"/>
                        <a14:backgroundMark x1="78333" y1="84633" x2="78333" y2="84633"/>
                        <a14:backgroundMark x1="52333" y1="91982" x2="52333" y2="91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1701" y="1922817"/>
            <a:ext cx="1258890" cy="8657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854061" y="3543401"/>
            <a:ext cx="1536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Овцы и козы</a:t>
            </a:r>
            <a:endParaRPr lang="ru-RU" sz="1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777907" y="4114227"/>
            <a:ext cx="8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dirty="0" smtClean="0">
                <a:solidFill>
                  <a:prstClr val="black"/>
                </a:solidFill>
                <a:latin typeface="Impact"/>
              </a:rPr>
              <a:t>26,5</a:t>
            </a:r>
            <a:endParaRPr lang="ru-RU" dirty="0">
              <a:solidFill>
                <a:prstClr val="black"/>
              </a:solidFill>
              <a:latin typeface="Impac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77907" y="4385643"/>
            <a:ext cx="94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853"/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Impact"/>
              </a:rPr>
              <a:t>93,3%</a:t>
            </a:r>
            <a:endParaRPr lang="ru-RU" sz="1600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Impact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553022" y="3919268"/>
            <a:ext cx="1396481" cy="1093907"/>
            <a:chOff x="4971743" y="2893753"/>
            <a:chExt cx="1296462" cy="115048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4375" b="99844" l="41563" r="65000">
                          <a14:foregroundMark x1="51875" y1="67656" x2="51875" y2="67656"/>
                          <a14:foregroundMark x1="47969" y1="66094" x2="47969" y2="66094"/>
                          <a14:foregroundMark x1="44063" y1="70313" x2="44063" y2="7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25" t="64544" r="34575"/>
            <a:stretch/>
          </p:blipFill>
          <p:spPr>
            <a:xfrm>
              <a:off x="4971743" y="2893753"/>
              <a:ext cx="785235" cy="115048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3438" b="50156" l="44375" r="7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27" t="23419" r="25468" b="47958"/>
            <a:stretch/>
          </p:blipFill>
          <p:spPr>
            <a:xfrm flipH="1">
              <a:off x="5364360" y="2940150"/>
              <a:ext cx="903845" cy="1079976"/>
            </a:xfrm>
            <a:prstGeom prst="rect">
              <a:avLst/>
            </a:prstGeom>
          </p:spPr>
        </p:pic>
      </p:grpSp>
      <p:sp>
        <p:nvSpPr>
          <p:cNvPr id="75" name="Прямоугольник 74"/>
          <p:cNvSpPr/>
          <p:nvPr/>
        </p:nvSpPr>
        <p:spPr>
          <a:xfrm>
            <a:off x="6168947" y="6486323"/>
            <a:ext cx="323801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(в % к предыдущему году)</a:t>
            </a:r>
          </a:p>
        </p:txBody>
      </p:sp>
    </p:spTree>
    <p:extLst>
      <p:ext uri="{BB962C8B-B14F-4D97-AF65-F5344CB8AC3E}">
        <p14:creationId xmlns:p14="http://schemas.microsoft.com/office/powerpoint/2010/main" val="14195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7260" y="-1197260"/>
            <a:ext cx="6858000" cy="925252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874256" y="125561"/>
            <a:ext cx="7289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РАСТЕНИЕВОДСТВО в 2018 году</a:t>
            </a:r>
          </a:p>
          <a:p>
            <a:pPr algn="ctr">
              <a:spcBef>
                <a:spcPts val="600"/>
              </a:spcBef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хозяйствах всех категорий)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63504" y="2176464"/>
            <a:ext cx="2596512" cy="202320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Валовой сбор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74,5</a:t>
            </a:r>
            <a:r>
              <a:rPr lang="ru-RU" dirty="0" smtClean="0">
                <a:solidFill>
                  <a:schemeClr val="tx1"/>
                </a:solidFill>
              </a:rPr>
              <a:t> тыс. тонн   </a:t>
            </a:r>
            <a:r>
              <a:rPr lang="ru-RU" dirty="0" smtClean="0">
                <a:solidFill>
                  <a:srgbClr val="C00000"/>
                </a:solidFill>
              </a:rPr>
              <a:t>(92,0%)</a:t>
            </a:r>
          </a:p>
          <a:p>
            <a:pPr algn="ctr"/>
            <a:endParaRPr lang="ru-RU" sz="1100" dirty="0" smtClean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Урожайность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147 </a:t>
            </a:r>
            <a:r>
              <a:rPr lang="ru-RU" dirty="0" smtClean="0">
                <a:solidFill>
                  <a:schemeClr val="tx1"/>
                </a:solidFill>
              </a:rPr>
              <a:t>центнеров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1 га убранной площади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(97,9%)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7914" y="2206341"/>
            <a:ext cx="2600561" cy="19634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Валовой сбор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198,8</a:t>
            </a:r>
            <a:r>
              <a:rPr lang="ru-RU" dirty="0" smtClean="0">
                <a:solidFill>
                  <a:schemeClr val="tx1"/>
                </a:solidFill>
              </a:rPr>
              <a:t> тыс. тонн 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(121,2%)</a:t>
            </a:r>
          </a:p>
          <a:p>
            <a:pPr algn="ctr"/>
            <a:endParaRPr lang="ru-RU" sz="1000" dirty="0" smtClean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Урожайность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165</a:t>
            </a:r>
            <a:r>
              <a:rPr lang="ru-RU" dirty="0" smtClean="0">
                <a:solidFill>
                  <a:schemeClr val="tx1"/>
                </a:solidFill>
              </a:rPr>
              <a:t> центнеров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 1 га убранной площади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(128,2%)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43533" y="2240208"/>
            <a:ext cx="2619874" cy="1949957"/>
          </a:xfrm>
          <a:prstGeom prst="rect">
            <a:avLst/>
          </a:prstGeom>
          <a:noFill/>
          <a:ln>
            <a:solidFill>
              <a:srgbClr val="F2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 smtClean="0">
              <a:solidFill>
                <a:schemeClr val="tx1"/>
              </a:solidFill>
            </a:endParaRPr>
          </a:p>
          <a:p>
            <a:pPr algn="ctr"/>
            <a:r>
              <a:rPr lang="ru-RU" b="1" i="1" dirty="0">
                <a:solidFill>
                  <a:srgbClr val="DA8200"/>
                </a:solidFill>
              </a:rPr>
              <a:t>Валовой сбор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165,6</a:t>
            </a:r>
            <a:r>
              <a:rPr lang="ru-RU" dirty="0" smtClean="0">
                <a:solidFill>
                  <a:schemeClr val="tx1"/>
                </a:solidFill>
              </a:rPr>
              <a:t> тыс. тонн   </a:t>
            </a:r>
            <a:r>
              <a:rPr lang="ru-RU" dirty="0" smtClean="0">
                <a:solidFill>
                  <a:srgbClr val="C00000"/>
                </a:solidFill>
              </a:rPr>
              <a:t>(74,9%)</a:t>
            </a:r>
          </a:p>
          <a:p>
            <a:pPr algn="ctr"/>
            <a:endParaRPr lang="ru-RU" sz="200" dirty="0" smtClean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rgbClr val="DA8200"/>
                </a:solidFill>
              </a:rPr>
              <a:t>Урожайность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21,2</a:t>
            </a:r>
            <a:r>
              <a:rPr lang="ru-RU" dirty="0" smtClean="0">
                <a:solidFill>
                  <a:schemeClr val="tx1"/>
                </a:solidFill>
              </a:rPr>
              <a:t> центнера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с 1 га убранной площади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(81,9%)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68144" y="10391499"/>
            <a:ext cx="3275855" cy="369332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C3300"/>
                </a:solidFill>
              </a:rPr>
              <a:t>(в % к </a:t>
            </a:r>
            <a:r>
              <a:rPr lang="ru-RU" b="1" dirty="0" smtClean="0">
                <a:solidFill>
                  <a:srgbClr val="CC3300"/>
                </a:solidFill>
              </a:rPr>
              <a:t>предыдущему году)</a:t>
            </a:r>
            <a:endParaRPr lang="ru-RU" b="1" dirty="0">
              <a:solidFill>
                <a:srgbClr val="CC330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 flipH="1">
            <a:off x="263504" y="802937"/>
            <a:ext cx="8755654" cy="5908822"/>
            <a:chOff x="6994412" y="928581"/>
            <a:chExt cx="4662843" cy="2394054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6994412" y="973038"/>
              <a:ext cx="1303833" cy="2347483"/>
              <a:chOff x="6823645" y="1130875"/>
              <a:chExt cx="1450389" cy="2347483"/>
            </a:xfrm>
          </p:grpSpPr>
          <p:pic>
            <p:nvPicPr>
              <p:cNvPr id="53" name="Рисунок 5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847" b="95515" l="25333" r="50000">
                            <a14:backgroundMark x1="41333" y1="50923" x2="41333" y2="5092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89" t="5150" r="50000"/>
              <a:stretch/>
            </p:blipFill>
            <p:spPr>
              <a:xfrm rot="1448489">
                <a:off x="7826419" y="2463402"/>
                <a:ext cx="405095" cy="928596"/>
              </a:xfrm>
              <a:prstGeom prst="rect">
                <a:avLst/>
              </a:prstGeom>
            </p:spPr>
          </p:pic>
          <p:grpSp>
            <p:nvGrpSpPr>
              <p:cNvPr id="54" name="Группа 53"/>
              <p:cNvGrpSpPr/>
              <p:nvPr/>
            </p:nvGrpSpPr>
            <p:grpSpPr>
              <a:xfrm rot="20668448">
                <a:off x="6998864" y="2357398"/>
                <a:ext cx="1028907" cy="1120960"/>
                <a:chOff x="6233649" y="3586821"/>
                <a:chExt cx="1028907" cy="1120960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23754" r="54545"/>
                          </a14:imgEffect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03" t="14063" r="45867" b="11791"/>
                <a:stretch/>
              </p:blipFill>
              <p:spPr>
                <a:xfrm rot="1278381">
                  <a:off x="6798940" y="3644369"/>
                  <a:ext cx="463616" cy="1035221"/>
                </a:xfrm>
                <a:prstGeom prst="rect">
                  <a:avLst/>
                </a:prstGeom>
              </p:spPr>
            </p:pic>
            <p:pic>
              <p:nvPicPr>
                <p:cNvPr id="58" name="Рисунок 5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23754" r="54545"/>
                          </a14:imgEffect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03" t="14063" r="45867" b="11791"/>
                <a:stretch/>
              </p:blipFill>
              <p:spPr>
                <a:xfrm rot="21515052">
                  <a:off x="6507686" y="3589600"/>
                  <a:ext cx="463616" cy="1011876"/>
                </a:xfrm>
                <a:prstGeom prst="rect">
                  <a:avLst/>
                </a:prstGeom>
              </p:spPr>
            </p:pic>
            <p:pic>
              <p:nvPicPr>
                <p:cNvPr id="59" name="Рисунок 5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23754" r="54545"/>
                          </a14:imgEffect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03" t="14063" r="45867" b="11791"/>
                <a:stretch/>
              </p:blipFill>
              <p:spPr>
                <a:xfrm rot="20004384">
                  <a:off x="6233649" y="3586821"/>
                  <a:ext cx="463616" cy="1120960"/>
                </a:xfrm>
                <a:prstGeom prst="rect">
                  <a:avLst/>
                </a:prstGeom>
              </p:spPr>
            </p:pic>
          </p:grpSp>
          <p:sp>
            <p:nvSpPr>
              <p:cNvPr id="56" name="Облако 55"/>
              <p:cNvSpPr/>
              <p:nvPr/>
            </p:nvSpPr>
            <p:spPr>
              <a:xfrm>
                <a:off x="6823645" y="1130875"/>
                <a:ext cx="1450389" cy="479457"/>
              </a:xfrm>
              <a:prstGeom prst="cloud">
                <a:avLst/>
              </a:prstGeom>
              <a:solidFill>
                <a:srgbClr val="FFDE75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chemeClr val="tx1"/>
                    </a:solidFill>
                    <a:latin typeface="+mj-lt"/>
                  </a:rPr>
                  <a:t>Зерновые и зернобобовые  культуры</a:t>
                </a:r>
                <a:endParaRPr lang="ru-RU" sz="16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18" b="96865" l="3125" r="987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28" b="4421"/>
              <a:stretch/>
            </p:blipFill>
            <p:spPr>
              <a:xfrm>
                <a:off x="6984008" y="2938057"/>
                <a:ext cx="1224883" cy="510492"/>
              </a:xfrm>
              <a:prstGeom prst="rect">
                <a:avLst/>
              </a:prstGeom>
            </p:spPr>
          </p:pic>
        </p:grpSp>
        <p:grpSp>
          <p:nvGrpSpPr>
            <p:cNvPr id="33" name="Группа 32"/>
            <p:cNvGrpSpPr/>
            <p:nvPr/>
          </p:nvGrpSpPr>
          <p:grpSpPr>
            <a:xfrm>
              <a:off x="8772540" y="962294"/>
              <a:ext cx="1261537" cy="2360341"/>
              <a:chOff x="8772540" y="962294"/>
              <a:chExt cx="1261537" cy="2360341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847" b="95515" l="25333" r="50000">
                            <a14:backgroundMark x1="41333" y1="50923" x2="41333" y2="5092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89" t="5150" r="50000"/>
              <a:stretch/>
            </p:blipFill>
            <p:spPr>
              <a:xfrm rot="682471">
                <a:off x="9674770" y="2150239"/>
                <a:ext cx="359307" cy="1116262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9007" l="500" r="100000">
                            <a14:foregroundMark x1="61750" y1="87086" x2="61750" y2="87086"/>
                            <a14:foregroundMark x1="48750" y1="86093" x2="48750" y2="86093"/>
                            <a14:foregroundMark x1="37250" y1="97351" x2="37250" y2="97351"/>
                            <a14:foregroundMark x1="25000" y1="95364" x2="25000" y2="95364"/>
                            <a14:foregroundMark x1="68500" y1="95695" x2="68500" y2="95695"/>
                            <a14:foregroundMark x1="55500" y1="89073" x2="55500" y2="89073"/>
                            <a14:foregroundMark x1="56000" y1="81457" x2="56000" y2="81457"/>
                            <a14:foregroundMark x1="66000" y1="77815" x2="66000" y2="77815"/>
                            <a14:foregroundMark x1="72500" y1="89073" x2="72500" y2="89073"/>
                            <a14:backgroundMark x1="57250" y1="17219" x2="57250" y2="17219"/>
                            <a14:backgroundMark x1="61750" y1="16887" x2="61750" y2="16887"/>
                            <a14:backgroundMark x1="62750" y1="19205" x2="62750" y2="19205"/>
                            <a14:backgroundMark x1="61250" y1="13576" x2="61250" y2="13576"/>
                            <a14:backgroundMark x1="67750" y1="37086" x2="67750" y2="37086"/>
                            <a14:backgroundMark x1="17500" y1="52980" x2="17500" y2="52980"/>
                            <a14:backgroundMark x1="17500" y1="57285" x2="18500" y2="58278"/>
                            <a14:backgroundMark x1="20750" y1="61589" x2="20750" y2="61589"/>
                            <a14:backgroundMark x1="29750" y1="59603" x2="29750" y2="59603"/>
                            <a14:backgroundMark x1="36500" y1="73841" x2="36500" y2="73841"/>
                            <a14:backgroundMark x1="38000" y1="60596" x2="38000" y2="60596"/>
                            <a14:backgroundMark x1="41250" y1="61589" x2="41250" y2="61589"/>
                            <a14:backgroundMark x1="29750" y1="71854" x2="29750" y2="71854"/>
                            <a14:backgroundMark x1="62250" y1="44371" x2="62250" y2="443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5" r="9547"/>
              <a:stretch/>
            </p:blipFill>
            <p:spPr>
              <a:xfrm>
                <a:off x="8772540" y="2289517"/>
                <a:ext cx="1117747" cy="985619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8993" y="2972834"/>
                <a:ext cx="606538" cy="349801"/>
              </a:xfrm>
              <a:prstGeom prst="rect">
                <a:avLst/>
              </a:prstGeom>
            </p:spPr>
          </p:pic>
          <p:sp>
            <p:nvSpPr>
              <p:cNvPr id="52" name="Облако 51"/>
              <p:cNvSpPr/>
              <p:nvPr/>
            </p:nvSpPr>
            <p:spPr>
              <a:xfrm>
                <a:off x="8784977" y="962294"/>
                <a:ext cx="1203165" cy="511800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chemeClr val="tx1"/>
                    </a:solidFill>
                    <a:latin typeface="+mj-lt"/>
                  </a:rPr>
                  <a:t>Картофель </a:t>
                </a:r>
                <a:endParaRPr lang="ru-RU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10473716" y="928581"/>
              <a:ext cx="1183539" cy="2368363"/>
              <a:chOff x="10473716" y="928581"/>
              <a:chExt cx="1183539" cy="2368363"/>
            </a:xfrm>
          </p:grpSpPr>
          <p:sp>
            <p:nvSpPr>
              <p:cNvPr id="35" name="Облако 34"/>
              <p:cNvSpPr/>
              <p:nvPr/>
            </p:nvSpPr>
            <p:spPr>
              <a:xfrm>
                <a:off x="10482225" y="928581"/>
                <a:ext cx="1175030" cy="507955"/>
              </a:xfrm>
              <a:prstGeom prst="cloud">
                <a:avLst/>
              </a:prstGeom>
              <a:solidFill>
                <a:srgbClr val="BCE29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>
                    <a:solidFill>
                      <a:schemeClr val="tx1"/>
                    </a:solidFill>
                    <a:latin typeface="+mj-lt"/>
                  </a:rPr>
                  <a:t>Овощи</a:t>
                </a:r>
                <a:r>
                  <a:rPr lang="ru-RU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ru-RU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847" b="95515" l="25333" r="50000">
                            <a14:backgroundMark x1="41333" y1="50923" x2="41333" y2="5092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89" t="5150" r="50000"/>
              <a:stretch/>
            </p:blipFill>
            <p:spPr>
              <a:xfrm rot="682471">
                <a:off x="11213147" y="2160982"/>
                <a:ext cx="390020" cy="1135962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18" b="96865" l="3125" r="987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28" b="4421"/>
              <a:stretch/>
            </p:blipFill>
            <p:spPr>
              <a:xfrm>
                <a:off x="10473716" y="2609224"/>
                <a:ext cx="982811" cy="681488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 descr="C:\Users\p33_sspiridonova\Documents\Мои документы\CВОДНЫЙ\Итоги\depositphotos_5569921-stock-photo-cabbage.jp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9" y="4937158"/>
            <a:ext cx="1617509" cy="129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 descr="C:\Users\p33_sspiridonova\Documents\Мои документы\CВОДНЫЙ\Итоги\10041.jpg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18" b="97176" l="4559" r="97206">
                        <a14:backgroundMark x1="23824" y1="63294" x2="23824" y2="63294"/>
                        <a14:backgroundMark x1="54118" y1="73647" x2="54118" y2="73647"/>
                        <a14:backgroundMark x1="39853" y1="69882" x2="39853" y2="69882"/>
                        <a14:backgroundMark x1="78971" y1="61882" x2="78971" y2="61882"/>
                        <a14:backgroundMark x1="25294" y1="69176" x2="25294" y2="69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91" y="5915511"/>
            <a:ext cx="1528278" cy="79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C:\Users\p33_sspiridonova\Documents\Мои документы\CВОДНЫЙ\Итоги\tykva-poleznye-svojstva.jpg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50" y="5949280"/>
            <a:ext cx="1591088" cy="8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37"/>
          <p:cNvSpPr/>
          <p:nvPr/>
        </p:nvSpPr>
        <p:spPr>
          <a:xfrm>
            <a:off x="6325124" y="6527586"/>
            <a:ext cx="323801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(в % к предыдущему году)</a:t>
            </a:r>
          </a:p>
        </p:txBody>
      </p:sp>
    </p:spTree>
    <p:extLst>
      <p:ext uri="{BB962C8B-B14F-4D97-AF65-F5344CB8AC3E}">
        <p14:creationId xmlns:p14="http://schemas.microsoft.com/office/powerpoint/2010/main" val="31991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p33_sspiridonova\Documents\цветки-льна-голубые-закрывают-вверх-на-белизне-10460677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6" b="92308" l="5646" r="88953">
                        <a14:foregroundMark x1="84943" y1="47077" x2="84943" y2="47077"/>
                        <a14:foregroundMark x1="81342" y1="47846" x2="81342" y2="47846"/>
                        <a14:foregroundMark x1="79542" y1="48077" x2="79542" y2="48077"/>
                        <a14:foregroundMark x1="59083" y1="66385" x2="59083" y2="66385"/>
                        <a14:foregroundMark x1="15876" y1="50692" x2="15876" y2="50692"/>
                        <a14:foregroundMark x1="34288" y1="73538" x2="34288" y2="73538"/>
                        <a14:foregroundMark x1="52700" y1="67077" x2="52700" y2="67077"/>
                        <a14:foregroundMark x1="75941" y1="49538" x2="75941" y2="49538"/>
                        <a14:foregroundMark x1="77987" y1="49308" x2="77987" y2="49308"/>
                        <a14:foregroundMark x1="77741" y1="48077" x2="77741" y2="48077"/>
                        <a14:foregroundMark x1="18167" y1="55538" x2="18167" y2="55538"/>
                        <a14:foregroundMark x1="39362" y1="65846" x2="39362" y2="65846"/>
                        <a14:foregroundMark x1="35843" y1="64923" x2="35843" y2="64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1" t="8173" r="11254" b="8173"/>
          <a:stretch/>
        </p:blipFill>
        <p:spPr bwMode="auto">
          <a:xfrm>
            <a:off x="5092713" y="3933475"/>
            <a:ext cx="1159504" cy="1152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R:\DOKLAD\Инфографика\Картинки\новые карт\depositphotos_191322082-stock-illustration-smiling-farmer-driving-his-wheeled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0" b="90805" l="0" r="100000">
                        <a14:foregroundMark x1="84938" y1="34072" x2="84938" y2="34072"/>
                        <a14:foregroundMark x1="8188" y1="46962" x2="8188" y2="46962"/>
                        <a14:foregroundMark x1="5500" y1="43350" x2="5500" y2="43350"/>
                        <a14:foregroundMark x1="7813" y1="43842" x2="7813" y2="43842"/>
                        <a14:foregroundMark x1="3125" y1="37192" x2="3125" y2="37192"/>
                        <a14:foregroundMark x1="5688" y1="39737" x2="5688" y2="39737"/>
                        <a14:foregroundMark x1="1938" y1="44910" x2="1938" y2="44910"/>
                        <a14:foregroundMark x1="3688" y1="45895" x2="3688" y2="45895"/>
                        <a14:foregroundMark x1="6250" y1="47701" x2="6250" y2="47701"/>
                        <a14:foregroundMark x1="4313" y1="44089" x2="4313" y2="44089"/>
                        <a14:foregroundMark x1="2563" y1="42282" x2="2563" y2="42282"/>
                        <a14:foregroundMark x1="4313" y1="41297" x2="4313" y2="41297"/>
                        <a14:foregroundMark x1="3313" y1="38998" x2="3313" y2="38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282" r="1367" b="12564"/>
          <a:stretch/>
        </p:blipFill>
        <p:spPr bwMode="auto">
          <a:xfrm>
            <a:off x="6180495" y="4607096"/>
            <a:ext cx="2630681" cy="2006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R:\DOKLAD\Инфографика\на сайт\2019\соцальные сети\август\коледоскоп\картинки\samanlik-illustrasyon-ile-ciftlik-hayvanlari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8" y="4541287"/>
            <a:ext cx="3416772" cy="213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R:\DOKLAD\Инфографика\на сайт\2019\соцальные сети\август\коледоскоп\картинки\1534490513_vector-vegetables-collection-5-01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786" l="0" r="86231">
                        <a14:foregroundMark x1="688" y1="85000" x2="688" y2="85000"/>
                        <a14:foregroundMark x1="2065" y1="88214" x2="2065" y2="88214"/>
                        <a14:foregroundMark x1="3442" y1="90357" x2="3959" y2="90357"/>
                        <a14:foregroundMark x1="5336" y1="90357" x2="5336" y2="90357"/>
                        <a14:backgroundMark x1="85370" y1="87857" x2="85370" y2="87857"/>
                        <a14:backgroundMark x1="85542" y1="90357" x2="85542" y2="90357"/>
                        <a14:backgroundMark x1="85370" y1="92500" x2="85370" y2="92500"/>
                        <a14:backgroundMark x1="84682" y1="94643" x2="84682" y2="94643"/>
                        <a14:backgroundMark x1="84165" y1="92857" x2="84165" y2="92857"/>
                        <a14:backgroundMark x1="17040" y1="94643" x2="17040" y2="94643"/>
                        <a14:backgroundMark x1="13769" y1="95000" x2="13769" y2="95000"/>
                        <a14:backgroundMark x1="23408" y1="92500" x2="23408" y2="92500"/>
                        <a14:backgroundMark x1="28055" y1="92857" x2="28055" y2="92857"/>
                        <a14:backgroundMark x1="51807" y1="83929" x2="51807" y2="83929"/>
                        <a14:backgroundMark x1="51979" y1="85714" x2="51979" y2="85714"/>
                        <a14:backgroundMark x1="54217" y1="87143" x2="54217" y2="87143"/>
                        <a14:backgroundMark x1="49570" y1="85000" x2="49570" y2="85000"/>
                        <a14:backgroundMark x1="66781" y1="92857" x2="66781" y2="92857"/>
                        <a14:backgroundMark x1="55250" y1="90357" x2="55250" y2="90357"/>
                        <a14:backgroundMark x1="70740" y1="95000" x2="70740" y2="95000"/>
                        <a14:backgroundMark x1="81756" y1="95357" x2="81756" y2="9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86" b="3666"/>
          <a:stretch/>
        </p:blipFill>
        <p:spPr bwMode="auto">
          <a:xfrm>
            <a:off x="6459809" y="3082199"/>
            <a:ext cx="2422973" cy="1226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Овал 20"/>
          <p:cNvSpPr/>
          <p:nvPr/>
        </p:nvSpPr>
        <p:spPr>
          <a:xfrm>
            <a:off x="7091308" y="1631287"/>
            <a:ext cx="1791474" cy="1021860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Тритикале –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10,1 тыс. га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(111,4%)</a:t>
            </a:r>
          </a:p>
        </p:txBody>
      </p:sp>
      <p:sp>
        <p:nvSpPr>
          <p:cNvPr id="22" name="Овал 21"/>
          <p:cNvSpPr/>
          <p:nvPr/>
        </p:nvSpPr>
        <p:spPr>
          <a:xfrm>
            <a:off x="233684" y="1486251"/>
            <a:ext cx="1655391" cy="935955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Пшеница – 46,0 тыс. га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(102,9%)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5100" y="121360"/>
            <a:ext cx="8568952" cy="992194"/>
          </a:xfrm>
          <a:prstGeom prst="rect">
            <a:avLst/>
          </a:prstGeom>
        </p:spPr>
        <p:txBody>
          <a:bodyPr wrap="square">
            <a:prstTxWarp prst="textChevron">
              <a:avLst>
                <a:gd name="adj" fmla="val 0"/>
              </a:avLst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ПОСЕВНЫЕ ПЛОЩАДИ ОСНОВНЫХ СЕЛЬСКОХОЗЯЙСТВЕННЫХ КУЛЬТУР ПОД УРОЖАЙ 2019 года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хозяйствах всех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категорий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7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посевная площадь - 300 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 гектар (100,1%)</a:t>
            </a:r>
          </a:p>
        </p:txBody>
      </p:sp>
      <p:pic>
        <p:nvPicPr>
          <p:cNvPr id="24" name="Рисунок 23" descr="R:\DOKLAD\Инфографика\Картинки\картофель\IMG_0388.JPG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3" b="99063" l="837" r="97908">
                        <a14:backgroundMark x1="65690" y1="69688" x2="65690" y2="69688"/>
                        <a14:backgroundMark x1="66946" y1="16250" x2="66946" y2="16250"/>
                        <a14:backgroundMark x1="71130" y1="22813" x2="71130" y2="22813"/>
                        <a14:backgroundMark x1="71548" y1="25313" x2="71548" y2="25313"/>
                        <a14:backgroundMark x1="82427" y1="43125" x2="82427" y2="43125"/>
                        <a14:backgroundMark x1="21757" y1="61250" x2="21757" y2="61250"/>
                        <a14:backgroundMark x1="24268" y1="63125" x2="24268" y2="63125"/>
                        <a14:backgroundMark x1="29289" y1="65313" x2="29289" y2="65313"/>
                        <a14:backgroundMark x1="28033" y1="64688" x2="28033" y2="64688"/>
                        <a14:backgroundMark x1="57741" y1="57500" x2="57741" y2="57500"/>
                        <a14:backgroundMark x1="48954" y1="23750" x2="48954" y2="23750"/>
                        <a14:backgroundMark x1="55649" y1="29375" x2="55649" y2="29375"/>
                        <a14:backgroundMark x1="31799" y1="21875" x2="31799" y2="21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7" y="2821434"/>
            <a:ext cx="1486198" cy="168834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с двумя скругленными соседними углами 37"/>
          <p:cNvSpPr/>
          <p:nvPr/>
        </p:nvSpPr>
        <p:spPr>
          <a:xfrm>
            <a:off x="725569" y="1106402"/>
            <a:ext cx="8159484" cy="518767"/>
          </a:xfrm>
          <a:prstGeom prst="round2SameRect">
            <a:avLst>
              <a:gd name="adj1" fmla="val 0"/>
              <a:gd name="adj2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F29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Зерновые и зернобобовые культуры – 86,5 тыс. га (100,5%)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473704" y="6427343"/>
            <a:ext cx="323801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(в % к предыдущему году)</a:t>
            </a:r>
          </a:p>
        </p:txBody>
      </p:sp>
      <p:sp>
        <p:nvSpPr>
          <p:cNvPr id="40" name="Овал 39"/>
          <p:cNvSpPr/>
          <p:nvPr/>
        </p:nvSpPr>
        <p:spPr>
          <a:xfrm>
            <a:off x="5599571" y="1926341"/>
            <a:ext cx="1811528" cy="993070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Овес –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7,2 тыс. га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(98,5%)</a:t>
            </a:r>
          </a:p>
        </p:txBody>
      </p:sp>
      <p:sp>
        <p:nvSpPr>
          <p:cNvPr id="41" name="Овал 40"/>
          <p:cNvSpPr/>
          <p:nvPr/>
        </p:nvSpPr>
        <p:spPr>
          <a:xfrm>
            <a:off x="2601964" y="1586528"/>
            <a:ext cx="1689095" cy="909993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Рожь –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3,6 тыс. га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(156,3%)</a:t>
            </a:r>
          </a:p>
        </p:txBody>
      </p:sp>
      <p:sp>
        <p:nvSpPr>
          <p:cNvPr id="42" name="Овал 41"/>
          <p:cNvSpPr/>
          <p:nvPr/>
        </p:nvSpPr>
        <p:spPr>
          <a:xfrm>
            <a:off x="1293452" y="2113060"/>
            <a:ext cx="1777554" cy="849623"/>
          </a:xfrm>
          <a:prstGeom prst="ellipse">
            <a:avLst/>
          </a:prstGeom>
          <a:solidFill>
            <a:srgbClr val="FFE593"/>
          </a:solidFill>
          <a:ln w="19050" cap="flat" cmpd="sng" algn="ctr">
            <a:solidFill>
              <a:srgbClr val="EB641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Ячмень – 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15,9 тыс. га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(94,5%)</a:t>
            </a:r>
          </a:p>
        </p:txBody>
      </p:sp>
      <p:pic>
        <p:nvPicPr>
          <p:cNvPr id="43" name="Рисунок 42" descr="R:\DOKLAD\Инфографика\на сайт\2019\соцальные сети\август\коледоскоп\картинки\orecchie-dell-illustrazione-di-vettore-del-grano-disegnata-mano-50980503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1" b="90576" l="9615" r="96308">
                        <a14:foregroundMark x1="29154" y1="84101" x2="29692" y2="84101"/>
                        <a14:foregroundMark x1="91077" y1="54245" x2="91077" y2="54245"/>
                        <a14:foregroundMark x1="89615" y1="55180" x2="89615" y2="55180"/>
                        <a14:foregroundMark x1="93462" y1="53525" x2="93462" y2="53525"/>
                        <a14:foregroundMark x1="29154" y1="49496" x2="29154" y2="49496"/>
                        <a14:foregroundMark x1="33538" y1="54604" x2="33538" y2="54604"/>
                        <a14:foregroundMark x1="34000" y1="52302" x2="34462" y2="52158"/>
                        <a14:foregroundMark x1="33692" y1="53237" x2="33692" y2="53237"/>
                        <a14:foregroundMark x1="33000" y1="56187" x2="33538" y2="55899"/>
                        <a14:foregroundMark x1="87385" y1="5971" x2="87385" y2="5971"/>
                        <a14:foregroundMark x1="89923" y1="3885" x2="89923" y2="3885"/>
                        <a14:foregroundMark x1="91385" y1="2878" x2="91385" y2="2878"/>
                        <a14:foregroundMark x1="89154" y1="8273" x2="89154" y2="8273"/>
                        <a14:foregroundMark x1="86385" y1="10647" x2="86385" y2="10647"/>
                        <a14:foregroundMark x1="83231" y1="4964" x2="83231" y2="4964"/>
                        <a14:foregroundMark x1="71000" y1="13309" x2="71000" y2="13309"/>
                        <a14:foregroundMark x1="65077" y1="21871" x2="65077" y2="21871"/>
                        <a14:foregroundMark x1="64615" y1="23094" x2="64615" y2="23094"/>
                        <a14:foregroundMark x1="87692" y1="23094" x2="87692" y2="23094"/>
                        <a14:foregroundMark x1="89923" y1="22662" x2="89923" y2="22662"/>
                        <a14:foregroundMark x1="95077" y1="26259" x2="95077" y2="26259"/>
                        <a14:foregroundMark x1="94077" y1="30432" x2="94077" y2="30432"/>
                        <a14:foregroundMark x1="93154" y1="33309" x2="93154" y2="33309"/>
                        <a14:foregroundMark x1="84154" y1="3453" x2="84154" y2="3453"/>
                        <a14:foregroundMark x1="79154" y1="7194" x2="79154" y2="7194"/>
                        <a14:foregroundMark x1="63769" y1="45108" x2="63769" y2="45108"/>
                        <a14:foregroundMark x1="63308" y1="46187" x2="63308" y2="46187"/>
                        <a14:foregroundMark x1="62385" y1="47410" x2="62385" y2="47410"/>
                        <a14:foregroundMark x1="64154" y1="44245" x2="64154" y2="44245"/>
                        <a14:foregroundMark x1="68154" y1="44101" x2="68154" y2="44101"/>
                        <a14:foregroundMark x1="67000" y1="45396" x2="67000" y2="45396"/>
                        <a14:foregroundMark x1="70846" y1="42590" x2="70846" y2="42590"/>
                        <a14:foregroundMark x1="69923" y1="44388" x2="69923" y2="44388"/>
                        <a14:foregroundMark x1="73615" y1="40935" x2="73615" y2="40935"/>
                        <a14:foregroundMark x1="77231" y1="38561" x2="77231" y2="38561"/>
                        <a14:foregroundMark x1="68615" y1="38561" x2="68615" y2="38561"/>
                        <a14:foregroundMark x1="66231" y1="39856" x2="66231" y2="39856"/>
                        <a14:backgroundMark x1="68154" y1="45612" x2="68154" y2="45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199" r="1603" b="7795"/>
          <a:stretch/>
        </p:blipFill>
        <p:spPr bwMode="auto">
          <a:xfrm rot="1621632">
            <a:off x="3708108" y="1437302"/>
            <a:ext cx="2237528" cy="1821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560365" y="2962683"/>
            <a:ext cx="2730694" cy="1047503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DA1F28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Картофель – 11,4 тыс. га (92,9%)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572000" y="2962683"/>
            <a:ext cx="2692423" cy="737762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Овощи открытого грунта – </a:t>
            </a:r>
            <a:b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4,3 тыс. га (95,2%)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533754" y="4181453"/>
            <a:ext cx="2756565" cy="654367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Технические культуры – 8,7 тыс. га (113,2%)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027782" y="5183013"/>
            <a:ext cx="2657723" cy="1030485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Кормовые культуры – </a:t>
            </a:r>
            <a:b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600" b="1" i="0" u="none" strike="noStrike" kern="0" cap="none" spc="0" normalizeH="0" baseline="0" noProof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189,3 тыс. га (100,0%)</a:t>
            </a:r>
          </a:p>
        </p:txBody>
      </p:sp>
    </p:spTree>
    <p:extLst>
      <p:ext uri="{BB962C8B-B14F-4D97-AF65-F5344CB8AC3E}">
        <p14:creationId xmlns:p14="http://schemas.microsoft.com/office/powerpoint/2010/main" val="24405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0" y="116632"/>
            <a:ext cx="9252520" cy="11967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spcBef>
                <a:spcPts val="0"/>
              </a:spcBef>
            </a:pPr>
            <a:r>
              <a:rPr 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СЕЛЬСКОХОЗЯЙСТВЕННОЙ ТЕХНИКИ В СЕЛЬСКОХОЗЯЙСТВЕННЫХ ОРГАНИЗАЦИЯХ за 2018 год</a:t>
            </a:r>
            <a:endParaRPr lang="ru-RU" sz="1700" b="1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 конец года; штук)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67500" y="4165639"/>
            <a:ext cx="1986539" cy="347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05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Тракторы*</a:t>
            </a:r>
            <a:endParaRPr lang="ru-RU" sz="105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3498218" y="1150485"/>
            <a:ext cx="2331415" cy="1355735"/>
            <a:chOff x="3351112" y="1699093"/>
            <a:chExt cx="2874637" cy="1623088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3351112" y="1699093"/>
              <a:ext cx="2465162" cy="1623088"/>
              <a:chOff x="2498244" y="970745"/>
              <a:chExt cx="2465162" cy="1623088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824" b="89931" l="10000" r="90000">
                            <a14:backgroundMark x1="33923" y1="17374" x2="33923" y2="173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8244" y="1206856"/>
                <a:ext cx="1779933" cy="1386977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723034" y="970745"/>
                <a:ext cx="2066601" cy="2823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InflateTop">
                  <a:avLst/>
                </a:prstTxWarp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ru-RU" sz="2000" b="1" cap="all" dirty="0" smtClean="0">
                    <a:ln w="0"/>
                    <a:solidFill>
                      <a:srgbClr val="0070C0"/>
                    </a:solidFill>
                    <a:effectLst>
                      <a:reflection blurRad="12700" stA="50000" endPos="50000" dist="5000" dir="5400000" sy="-100000" rotWithShape="0"/>
                    </a:effectLst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Тракторы*</a:t>
                </a:r>
                <a:endParaRPr lang="ru-RU" sz="2000" b="1" cap="all" dirty="0">
                  <a:ln w="0"/>
                  <a:solidFill>
                    <a:srgbClr val="0070C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37" name="Группа 36"/>
              <p:cNvGrpSpPr/>
              <p:nvPr/>
            </p:nvGrpSpPr>
            <p:grpSpPr>
              <a:xfrm>
                <a:off x="4147198" y="1424608"/>
                <a:ext cx="816208" cy="401056"/>
                <a:chOff x="4147198" y="1424608"/>
                <a:chExt cx="816208" cy="401056"/>
              </a:xfrm>
            </p:grpSpPr>
            <p:sp>
              <p:nvSpPr>
                <p:cNvPr id="48" name="Выноска-облако 47"/>
                <p:cNvSpPr/>
                <p:nvPr/>
              </p:nvSpPr>
              <p:spPr>
                <a:xfrm>
                  <a:off x="4204724" y="1424608"/>
                  <a:ext cx="672819" cy="388340"/>
                </a:xfrm>
                <a:prstGeom prst="cloudCallout">
                  <a:avLst>
                    <a:gd name="adj1" fmla="val -59268"/>
                    <a:gd name="adj2" fmla="val 59262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147198" y="1457193"/>
                  <a:ext cx="816208" cy="368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1764</a:t>
                  </a:r>
                </a:p>
              </p:txBody>
            </p:sp>
          </p:grpSp>
        </p:grpSp>
        <p:grpSp>
          <p:nvGrpSpPr>
            <p:cNvPr id="32" name="Группа 31"/>
            <p:cNvGrpSpPr/>
            <p:nvPr/>
          </p:nvGrpSpPr>
          <p:grpSpPr>
            <a:xfrm rot="10800000" flipV="1">
              <a:off x="5022113" y="2497523"/>
              <a:ext cx="1203636" cy="434819"/>
              <a:chOff x="1658206" y="2386066"/>
              <a:chExt cx="1203636" cy="434819"/>
            </a:xfrm>
          </p:grpSpPr>
          <p:sp>
            <p:nvSpPr>
              <p:cNvPr id="33" name="Стрелка вверх 32"/>
              <p:cNvSpPr/>
              <p:nvPr/>
            </p:nvSpPr>
            <p:spPr>
              <a:xfrm>
                <a:off x="1658206" y="2386066"/>
                <a:ext cx="409476" cy="377013"/>
              </a:xfrm>
              <a:prstGeom prst="upArrow">
                <a:avLst/>
              </a:prstGeom>
              <a:solidFill>
                <a:srgbClr val="B3FA34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69181" y="2420775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+1,7%</a:t>
                </a:r>
                <a:endParaRPr lang="ru-RU" sz="2000" b="1" dirty="0"/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237614" y="2331599"/>
            <a:ext cx="2141017" cy="1235598"/>
            <a:chOff x="-207179" y="3060168"/>
            <a:chExt cx="2639876" cy="1250932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-207179" y="3060168"/>
              <a:ext cx="2058718" cy="1250932"/>
              <a:chOff x="-252577" y="2173260"/>
              <a:chExt cx="2440315" cy="1370525"/>
            </a:xfrm>
          </p:grpSpPr>
          <p:grpSp>
            <p:nvGrpSpPr>
              <p:cNvPr id="55" name="Группа 54"/>
              <p:cNvGrpSpPr/>
              <p:nvPr/>
            </p:nvGrpSpPr>
            <p:grpSpPr>
              <a:xfrm>
                <a:off x="-252577" y="2173260"/>
                <a:ext cx="2440315" cy="1370525"/>
                <a:chOff x="-21267" y="2178928"/>
                <a:chExt cx="2440315" cy="1370525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6767" b="89850" l="4135" r="9436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991" y="2359046"/>
                  <a:ext cx="1190407" cy="1190407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977799" y="2178928"/>
                  <a:ext cx="1441249" cy="307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1200" b="1" spc="50" dirty="0" smtClean="0">
                      <a:ln w="0">
                        <a:noFill/>
                      </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Плуги</a:t>
                  </a:r>
                </a:p>
              </p:txBody>
            </p:sp>
            <p:sp>
              <p:nvSpPr>
                <p:cNvPr id="59" name="Выноска-облако 58"/>
                <p:cNvSpPr/>
                <p:nvPr/>
              </p:nvSpPr>
              <p:spPr>
                <a:xfrm>
                  <a:off x="-21267" y="2486133"/>
                  <a:ext cx="741606" cy="394974"/>
                </a:xfrm>
                <a:prstGeom prst="cloudCallout">
                  <a:avLst>
                    <a:gd name="adj1" fmla="val 56504"/>
                    <a:gd name="adj2" fmla="val 559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-234482" y="2471741"/>
                <a:ext cx="886462" cy="341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444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 rot="10800000" flipV="1">
              <a:off x="1330859" y="3370511"/>
              <a:ext cx="1101838" cy="491700"/>
              <a:chOff x="1658206" y="2271379"/>
              <a:chExt cx="1101838" cy="491700"/>
            </a:xfrm>
          </p:grpSpPr>
          <p:sp>
            <p:nvSpPr>
              <p:cNvPr id="53" name="Стрелка вверх 52"/>
              <p:cNvSpPr/>
              <p:nvPr/>
            </p:nvSpPr>
            <p:spPr>
              <a:xfrm rot="10800000">
                <a:off x="1658206" y="2386066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67383" y="2271379"/>
                <a:ext cx="1092661" cy="405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-4,5%</a:t>
                </a:r>
                <a:endParaRPr lang="ru-RU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376027" y="1048722"/>
            <a:ext cx="2344843" cy="1158713"/>
            <a:chOff x="318004" y="1772603"/>
            <a:chExt cx="2891194" cy="1387213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18004" y="1772603"/>
              <a:ext cx="2298083" cy="1387213"/>
              <a:chOff x="-27929" y="801762"/>
              <a:chExt cx="2403384" cy="1315907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-13409" y="801762"/>
                <a:ext cx="2388864" cy="1315907"/>
                <a:chOff x="403176" y="911595"/>
                <a:chExt cx="2388864" cy="1315907"/>
              </a:xfrm>
            </p:grpSpPr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0039" y="1346288"/>
                  <a:ext cx="1386754" cy="881214"/>
                </a:xfrm>
                <a:prstGeom prst="rect">
                  <a:avLst/>
                </a:prstGeom>
              </p:spPr>
            </p:pic>
            <p:sp>
              <p:nvSpPr>
                <p:cNvPr id="68" name="Выноска-облако 67"/>
                <p:cNvSpPr/>
                <p:nvPr/>
              </p:nvSpPr>
              <p:spPr>
                <a:xfrm>
                  <a:off x="403176" y="1407744"/>
                  <a:ext cx="731946" cy="379152"/>
                </a:xfrm>
                <a:prstGeom prst="cloudCallout">
                  <a:avLst>
                    <a:gd name="adj1" fmla="val 56504"/>
                    <a:gd name="adj2" fmla="val 559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520176" y="911595"/>
                  <a:ext cx="2271864" cy="248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1333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050" b="1" cap="all" dirty="0" smtClean="0">
                      <a:ln/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  <a:reflection blurRad="10000" stA="55000" endPos="48000" dist="500" dir="5400000" sy="-100000" algn="bl" rotWithShape="0"/>
                      </a:effectLst>
                    </a:rPr>
                    <a:t>Тракторные прицепы</a:t>
                  </a:r>
                  <a:endParaRPr lang="ru-RU" sz="1050" b="1" cap="all" dirty="0">
                    <a:ln/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  <a:reflection blurRad="10000" stA="55000" endPos="48000" dist="500" dir="5400000" sy="-100000" algn="bl" rotWithShape="0"/>
                    </a:effectLst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-27929" y="1299768"/>
                <a:ext cx="783952" cy="349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1071</a:t>
                </a:r>
                <a:endPara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 rot="10800000" flipV="1">
              <a:off x="2005562" y="2411823"/>
              <a:ext cx="1203636" cy="479013"/>
              <a:chOff x="1658206" y="2381324"/>
              <a:chExt cx="1203636" cy="479013"/>
            </a:xfrm>
          </p:grpSpPr>
          <p:sp>
            <p:nvSpPr>
              <p:cNvPr id="63" name="Стрелка вверх 62"/>
              <p:cNvSpPr/>
              <p:nvPr/>
            </p:nvSpPr>
            <p:spPr>
              <a:xfrm>
                <a:off x="1658206" y="2386066"/>
                <a:ext cx="409476" cy="377013"/>
              </a:xfrm>
              <a:prstGeom prst="upArrow">
                <a:avLst/>
              </a:prstGeom>
              <a:solidFill>
                <a:srgbClr val="B3FA34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769181" y="2381324"/>
                <a:ext cx="1092661" cy="479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+3,2%</a:t>
                </a:r>
                <a:endParaRPr lang="ru-RU" sz="20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grpSp>
        <p:nvGrpSpPr>
          <p:cNvPr id="70" name="Группа 69"/>
          <p:cNvGrpSpPr/>
          <p:nvPr/>
        </p:nvGrpSpPr>
        <p:grpSpPr>
          <a:xfrm>
            <a:off x="43433" y="3563347"/>
            <a:ext cx="2489768" cy="825653"/>
            <a:chOff x="-23796" y="4229297"/>
            <a:chExt cx="3069885" cy="988473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-23796" y="4229297"/>
              <a:ext cx="2240870" cy="988473"/>
              <a:chOff x="-161152" y="3360262"/>
              <a:chExt cx="2578019" cy="1097065"/>
            </a:xfrm>
          </p:grpSpPr>
          <p:grpSp>
            <p:nvGrpSpPr>
              <p:cNvPr id="75" name="Группа 74"/>
              <p:cNvGrpSpPr/>
              <p:nvPr/>
            </p:nvGrpSpPr>
            <p:grpSpPr>
              <a:xfrm>
                <a:off x="-148183" y="3360262"/>
                <a:ext cx="2565050" cy="1097065"/>
                <a:chOff x="127694" y="3359532"/>
                <a:chExt cx="2565050" cy="1097065"/>
              </a:xfrm>
            </p:grpSpPr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600" r="99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122" b="18599"/>
                <a:stretch/>
              </p:blipFill>
              <p:spPr>
                <a:xfrm>
                  <a:off x="916435" y="3571578"/>
                  <a:ext cx="1776309" cy="885019"/>
                </a:xfrm>
                <a:prstGeom prst="rect">
                  <a:avLst/>
                </a:prstGeom>
              </p:spPr>
            </p:pic>
            <p:sp>
              <p:nvSpPr>
                <p:cNvPr id="78" name="TextBox 77"/>
                <p:cNvSpPr txBox="1"/>
                <p:nvPr/>
              </p:nvSpPr>
              <p:spPr>
                <a:xfrm>
                  <a:off x="1130039" y="3359532"/>
                  <a:ext cx="1121268" cy="217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/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cap="all" dirty="0" smtClean="0">
                      <a:ln/>
                      <a:solidFill>
                        <a:schemeClr val="accent1"/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  <a:reflection blurRad="10000" stA="55000" endPos="48000" dist="500" dir="5400000" sy="-100000" algn="bl" rotWithShape="0"/>
                      </a:effectLst>
                    </a:rPr>
                    <a:t>Бороны</a:t>
                  </a:r>
                </a:p>
              </p:txBody>
            </p:sp>
            <p:sp>
              <p:nvSpPr>
                <p:cNvPr id="79" name="Выноска-облако 78"/>
                <p:cNvSpPr/>
                <p:nvPr/>
              </p:nvSpPr>
              <p:spPr>
                <a:xfrm>
                  <a:off x="127694" y="3777256"/>
                  <a:ext cx="739359" cy="348652"/>
                </a:xfrm>
                <a:prstGeom prst="cloudCallout">
                  <a:avLst>
                    <a:gd name="adj1" fmla="val 56504"/>
                    <a:gd name="adj2" fmla="val 559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-161152" y="3727390"/>
                <a:ext cx="895368" cy="408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1388</a:t>
                </a:r>
              </a:p>
            </p:txBody>
          </p:sp>
        </p:grpSp>
        <p:grpSp>
          <p:nvGrpSpPr>
            <p:cNvPr id="72" name="Группа 71"/>
            <p:cNvGrpSpPr/>
            <p:nvPr/>
          </p:nvGrpSpPr>
          <p:grpSpPr>
            <a:xfrm rot="10800000" flipV="1">
              <a:off x="1841975" y="4613630"/>
              <a:ext cx="1204114" cy="417901"/>
              <a:chOff x="1658206" y="2345178"/>
              <a:chExt cx="1204114" cy="417901"/>
            </a:xfrm>
          </p:grpSpPr>
          <p:sp>
            <p:nvSpPr>
              <p:cNvPr id="73" name="Стрелка вверх 72"/>
              <p:cNvSpPr/>
              <p:nvPr/>
            </p:nvSpPr>
            <p:spPr>
              <a:xfrm rot="10800000">
                <a:off x="1658206" y="2386066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769659" y="2345178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-2,5%</a:t>
                </a:r>
                <a:endParaRPr lang="ru-RU" sz="2000" b="1" dirty="0"/>
              </a:p>
            </p:txBody>
          </p:sp>
        </p:grpSp>
      </p:grpSp>
      <p:grpSp>
        <p:nvGrpSpPr>
          <p:cNvPr id="80" name="Группа 79"/>
          <p:cNvGrpSpPr/>
          <p:nvPr/>
        </p:nvGrpSpPr>
        <p:grpSpPr>
          <a:xfrm>
            <a:off x="2838041" y="2632263"/>
            <a:ext cx="1997846" cy="1257258"/>
            <a:chOff x="2379909" y="3196326"/>
            <a:chExt cx="2463345" cy="1505191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2379909" y="3196326"/>
              <a:ext cx="2220051" cy="1505191"/>
              <a:chOff x="1923664" y="2618671"/>
              <a:chExt cx="2479165" cy="1195879"/>
            </a:xfrm>
          </p:grpSpPr>
          <p:grpSp>
            <p:nvGrpSpPr>
              <p:cNvPr id="85" name="Группа 84"/>
              <p:cNvGrpSpPr/>
              <p:nvPr/>
            </p:nvGrpSpPr>
            <p:grpSpPr>
              <a:xfrm>
                <a:off x="1923664" y="2618671"/>
                <a:ext cx="2367622" cy="1195879"/>
                <a:chOff x="2264594" y="2680506"/>
                <a:chExt cx="2367622" cy="1195879"/>
              </a:xfrm>
            </p:grpSpPr>
            <p:pic>
              <p:nvPicPr>
                <p:cNvPr id="87" name="Рисунок 86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68" b="100000" l="562" r="99813">
                              <a14:foregroundMark x1="17228" y1="44276" x2="17228" y2="44276"/>
                              <a14:foregroundMark x1="29120" y1="4882" x2="29120" y2="4882"/>
                              <a14:foregroundMark x1="88858" y1="40236" x2="88858" y2="40236"/>
                              <a14:backgroundMark x1="27434" y1="5219" x2="27434" y2="5219"/>
                              <a14:backgroundMark x1="24064" y1="23569" x2="24064" y2="23569"/>
                              <a14:backgroundMark x1="19569" y1="41919" x2="19569" y2="41919"/>
                              <a14:backgroundMark x1="66011" y1="69360" x2="66011" y2="69360"/>
                              <a14:backgroundMark x1="88202" y1="42761" x2="88202" y2="42761"/>
                              <a14:backgroundMark x1="87453" y1="40067" x2="87453" y2="40067"/>
                              <a14:backgroundMark x1="24625" y1="11616" x2="24625" y2="116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5934" y="2991621"/>
                  <a:ext cx="1590788" cy="884764"/>
                </a:xfrm>
                <a:prstGeom prst="rect">
                  <a:avLst/>
                </a:prstGeom>
              </p:spPr>
            </p:pic>
            <p:sp>
              <p:nvSpPr>
                <p:cNvPr id="88" name="TextBox 87"/>
                <p:cNvSpPr txBox="1"/>
                <p:nvPr/>
              </p:nvSpPr>
              <p:spPr>
                <a:xfrm>
                  <a:off x="2264594" y="2680506"/>
                  <a:ext cx="2301813" cy="281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spc="50" dirty="0">
                      <a:ln w="0"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Культиваторы</a:t>
                  </a:r>
                </a:p>
              </p:txBody>
            </p:sp>
            <p:sp>
              <p:nvSpPr>
                <p:cNvPr id="89" name="Выноска-облако 88"/>
                <p:cNvSpPr/>
                <p:nvPr/>
              </p:nvSpPr>
              <p:spPr>
                <a:xfrm>
                  <a:off x="3876722" y="3033899"/>
                  <a:ext cx="755494" cy="326363"/>
                </a:xfrm>
                <a:prstGeom prst="cloudCallout">
                  <a:avLst>
                    <a:gd name="adj1" fmla="val -47811"/>
                    <a:gd name="adj2" fmla="val 625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3582923" y="2961680"/>
                <a:ext cx="819906" cy="29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418</a:t>
                </a:r>
              </a:p>
            </p:txBody>
          </p:sp>
        </p:grpSp>
        <p:grpSp>
          <p:nvGrpSpPr>
            <p:cNvPr id="82" name="Группа 81"/>
            <p:cNvGrpSpPr/>
            <p:nvPr/>
          </p:nvGrpSpPr>
          <p:grpSpPr>
            <a:xfrm rot="10800000" flipV="1">
              <a:off x="3722161" y="4120073"/>
              <a:ext cx="1121093" cy="495080"/>
              <a:chOff x="1548487" y="2151578"/>
              <a:chExt cx="1121093" cy="495080"/>
            </a:xfrm>
          </p:grpSpPr>
          <p:sp>
            <p:nvSpPr>
              <p:cNvPr id="83" name="Стрелка вверх 82"/>
              <p:cNvSpPr/>
              <p:nvPr/>
            </p:nvSpPr>
            <p:spPr>
              <a:xfrm rot="10800000">
                <a:off x="1548487" y="2269645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576919" y="2151578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-2,1%</a:t>
                </a:r>
                <a:endParaRPr lang="ru-RU" sz="2000" b="1" dirty="0"/>
              </a:p>
            </p:txBody>
          </p:sp>
        </p:grpSp>
      </p:grpSp>
      <p:grpSp>
        <p:nvGrpSpPr>
          <p:cNvPr id="90" name="Группа 89"/>
          <p:cNvGrpSpPr/>
          <p:nvPr/>
        </p:nvGrpSpPr>
        <p:grpSpPr>
          <a:xfrm>
            <a:off x="4936585" y="2454114"/>
            <a:ext cx="1721528" cy="1254638"/>
            <a:chOff x="4873184" y="3165847"/>
            <a:chExt cx="2122645" cy="1502054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873184" y="3165847"/>
              <a:ext cx="2122645" cy="1502054"/>
              <a:chOff x="5332849" y="2922769"/>
              <a:chExt cx="2310978" cy="1746730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5332849" y="2922769"/>
                <a:ext cx="2310978" cy="1746730"/>
                <a:chOff x="5211071" y="1231876"/>
                <a:chExt cx="2310978" cy="1746730"/>
              </a:xfrm>
            </p:grpSpPr>
            <p:pic>
              <p:nvPicPr>
                <p:cNvPr id="97" name="Рисунок 96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718" b="97847" l="27800" r="70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82" r="32571"/>
                <a:stretch/>
              </p:blipFill>
              <p:spPr>
                <a:xfrm>
                  <a:off x="6035854" y="1507453"/>
                  <a:ext cx="683610" cy="1471153"/>
                </a:xfrm>
                <a:prstGeom prst="rect">
                  <a:avLst/>
                </a:prstGeom>
              </p:spPr>
            </p:pic>
            <p:sp>
              <p:nvSpPr>
                <p:cNvPr id="98" name="TextBox 97"/>
                <p:cNvSpPr txBox="1"/>
                <p:nvPr/>
              </p:nvSpPr>
              <p:spPr>
                <a:xfrm>
                  <a:off x="5540437" y="1231876"/>
                  <a:ext cx="1981612" cy="2450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spc="50" dirty="0">
                      <a:ln w="0"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Косилки</a:t>
                  </a:r>
                </a:p>
              </p:txBody>
            </p:sp>
            <p:sp>
              <p:nvSpPr>
                <p:cNvPr id="99" name="Выноска-облако 98"/>
                <p:cNvSpPr/>
                <p:nvPr/>
              </p:nvSpPr>
              <p:spPr>
                <a:xfrm>
                  <a:off x="5211071" y="2041656"/>
                  <a:ext cx="795716" cy="530790"/>
                </a:xfrm>
                <a:prstGeom prst="cloudCallout">
                  <a:avLst>
                    <a:gd name="adj1" fmla="val 56504"/>
                    <a:gd name="adj2" fmla="val 559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96" name="TextBox 95"/>
              <p:cNvSpPr txBox="1"/>
              <p:nvPr/>
            </p:nvSpPr>
            <p:spPr>
              <a:xfrm>
                <a:off x="5432855" y="3722536"/>
                <a:ext cx="836951" cy="428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322</a:t>
                </a:r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 rot="10800000" flipV="1">
              <a:off x="5837138" y="3737439"/>
              <a:ext cx="1093803" cy="426352"/>
              <a:chOff x="1157898" y="4891580"/>
              <a:chExt cx="1093803" cy="426352"/>
            </a:xfrm>
          </p:grpSpPr>
          <p:sp>
            <p:nvSpPr>
              <p:cNvPr id="93" name="Стрелка вверх 92"/>
              <p:cNvSpPr/>
              <p:nvPr/>
            </p:nvSpPr>
            <p:spPr>
              <a:xfrm rot="10800000">
                <a:off x="1157898" y="4940919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159040" y="4891580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-3,9%</a:t>
                </a:r>
                <a:endParaRPr lang="ru-RU" sz="2000" b="1" dirty="0"/>
              </a:p>
            </p:txBody>
          </p:sp>
        </p:grpSp>
      </p:grpSp>
      <p:grpSp>
        <p:nvGrpSpPr>
          <p:cNvPr id="100" name="Группа 99"/>
          <p:cNvGrpSpPr/>
          <p:nvPr/>
        </p:nvGrpSpPr>
        <p:grpSpPr>
          <a:xfrm>
            <a:off x="6414517" y="773237"/>
            <a:ext cx="1990535" cy="1349561"/>
            <a:chOff x="6514721" y="1251989"/>
            <a:chExt cx="2454331" cy="1615697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815078" y="1251989"/>
              <a:ext cx="2153974" cy="1615697"/>
              <a:chOff x="4361252" y="586014"/>
              <a:chExt cx="2153974" cy="1615697"/>
            </a:xfrm>
          </p:grpSpPr>
          <p:sp>
            <p:nvSpPr>
              <p:cNvPr id="105" name="Выноска-облако 104"/>
              <p:cNvSpPr/>
              <p:nvPr/>
            </p:nvSpPr>
            <p:spPr>
              <a:xfrm>
                <a:off x="4361252" y="1277676"/>
                <a:ext cx="654192" cy="405710"/>
              </a:xfrm>
              <a:prstGeom prst="cloudCallout">
                <a:avLst>
                  <a:gd name="adj1" fmla="val 56504"/>
                  <a:gd name="adj2" fmla="val 559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6" name="Группа 105"/>
              <p:cNvGrpSpPr/>
              <p:nvPr/>
            </p:nvGrpSpPr>
            <p:grpSpPr>
              <a:xfrm>
                <a:off x="4390835" y="586014"/>
                <a:ext cx="2124391" cy="1615697"/>
                <a:chOff x="4366714" y="726614"/>
                <a:chExt cx="2398557" cy="1475097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4527065" y="726614"/>
                  <a:ext cx="2238206" cy="4536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cap="all" dirty="0" smtClean="0">
                      <a:ln/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  <a:reflection blurRad="10000" stA="55000" endPos="48000" dist="500" dir="5400000" sy="-100000" algn="bl" rotWithShape="0"/>
                      </a:effectLst>
                    </a:rPr>
                    <a:t>Грабли тракторные</a:t>
                  </a:r>
                  <a:endParaRPr lang="ru-RU" sz="1200" b="1" cap="all" dirty="0">
                    <a:ln/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  <a:reflection blurRad="10000" stA="55000" endPos="48000" dist="500" dir="5400000" sy="-100000" algn="bl" rotWithShape="0"/>
                    </a:effectLst>
                  </a:endParaRPr>
                </a:p>
              </p:txBody>
            </p:sp>
            <p:grpSp>
              <p:nvGrpSpPr>
                <p:cNvPr id="108" name="Группа 107"/>
                <p:cNvGrpSpPr/>
                <p:nvPr/>
              </p:nvGrpSpPr>
              <p:grpSpPr>
                <a:xfrm>
                  <a:off x="4366714" y="1258491"/>
                  <a:ext cx="2137694" cy="943220"/>
                  <a:chOff x="4366714" y="1258491"/>
                  <a:chExt cx="2137694" cy="943220"/>
                </a:xfrm>
              </p:grpSpPr>
              <p:pic>
                <p:nvPicPr>
                  <p:cNvPr id="109" name="Рисунок 108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7">
                            <a14:imgEffect>
                              <a14:backgroundRemoval t="6416" b="98451" l="938" r="98594">
                                <a14:foregroundMark x1="58438" y1="68363" x2="58438" y2="68363"/>
                                <a14:foregroundMark x1="57031" y1="74115" x2="57031" y2="74115"/>
                                <a14:foregroundMark x1="55313" y1="71239" x2="55313" y2="71239"/>
                                <a14:foregroundMark x1="56719" y1="65044" x2="56719" y2="65044"/>
                                <a14:foregroundMark x1="51875" y1="66372" x2="51875" y2="66372"/>
                                <a14:foregroundMark x1="49531" y1="65487" x2="49531" y2="65487"/>
                                <a14:foregroundMark x1="46719" y1="63938" x2="46719" y2="63938"/>
                                <a14:foregroundMark x1="45313" y1="61947" x2="45313" y2="61947"/>
                                <a14:foregroundMark x1="41563" y1="59956" x2="41563" y2="59956"/>
                                <a14:foregroundMark x1="42188" y1="57080" x2="42188" y2="57080"/>
                                <a14:foregroundMark x1="39219" y1="59292" x2="39219" y2="59292"/>
                                <a14:foregroundMark x1="37813" y1="54867" x2="37813" y2="54867"/>
                                <a14:foregroundMark x1="35938" y1="52212" x2="35938" y2="52212"/>
                                <a14:foregroundMark x1="33906" y1="57965" x2="33906" y2="57965"/>
                                <a14:foregroundMark x1="33125" y1="61283" x2="33125" y2="61283"/>
                                <a14:foregroundMark x1="33281" y1="51770" x2="33281" y2="51770"/>
                                <a14:foregroundMark x1="34688" y1="48894" x2="34688" y2="48894"/>
                                <a14:foregroundMark x1="32344" y1="53761" x2="32344" y2="53761"/>
                                <a14:foregroundMark x1="30000" y1="50442" x2="30000" y2="50442"/>
                                <a14:foregroundMark x1="25625" y1="47788" x2="25625" y2="47788"/>
                                <a14:foregroundMark x1="25156" y1="50000" x2="25156" y2="50000"/>
                                <a14:foregroundMark x1="24531" y1="52876" x2="24531" y2="52876"/>
                                <a14:foregroundMark x1="21094" y1="45133" x2="21094" y2="45133"/>
                                <a14:foregroundMark x1="22344" y1="42699" x2="22344" y2="42699"/>
                                <a14:foregroundMark x1="20625" y1="46903" x2="20625" y2="46903"/>
                                <a14:foregroundMark x1="18594" y1="43584" x2="18594" y2="43584"/>
                                <a14:foregroundMark x1="15781" y1="44248" x2="15781" y2="44248"/>
                                <a14:foregroundMark x1="7656" y1="46903" x2="7656" y2="46903"/>
                                <a14:foregroundMark x1="5313" y1="47788" x2="5313" y2="47788"/>
                                <a14:foregroundMark x1="5313" y1="42035" x2="5313" y2="42035"/>
                                <a14:foregroundMark x1="7031" y1="36062" x2="7031" y2="36062"/>
                                <a14:foregroundMark x1="9375" y1="33186" x2="9375" y2="33186"/>
                                <a14:foregroundMark x1="12188" y1="30973" x2="12188" y2="30973"/>
                                <a14:foregroundMark x1="13750" y1="29867" x2="13750" y2="29867"/>
                                <a14:foregroundMark x1="10469" y1="31858" x2="10469" y2="31858"/>
                                <a14:foregroundMark x1="5938" y1="38938" x2="5938" y2="38938"/>
                                <a14:foregroundMark x1="10156" y1="36504" x2="10156" y2="36504"/>
                                <a14:foregroundMark x1="11719" y1="34292" x2="11719" y2="34292"/>
                                <a14:foregroundMark x1="9063" y1="39602" x2="9063" y2="39602"/>
                                <a14:foregroundMark x1="14844" y1="38938" x2="14844" y2="38938"/>
                                <a14:foregroundMark x1="17500" y1="35177" x2="17500" y2="35177"/>
                                <a14:foregroundMark x1="19063" y1="35177" x2="19063" y2="35177"/>
                                <a14:foregroundMark x1="70313" y1="93142" x2="70313" y2="93142"/>
                                <a14:foregroundMark x1="67969" y1="95796" x2="67969" y2="95796"/>
                                <a14:foregroundMark x1="60625" y1="96239" x2="60625" y2="96239"/>
                                <a14:foregroundMark x1="65469" y1="96903" x2="65469" y2="96903"/>
                                <a14:foregroundMark x1="69531" y1="94469" x2="69531" y2="94469"/>
                                <a14:foregroundMark x1="71875" y1="91372" x2="71875" y2="91372"/>
                                <a14:foregroundMark x1="66719" y1="96239" x2="66719" y2="96239"/>
                                <a14:foregroundMark x1="71406" y1="92257" x2="71406" y2="92257"/>
                                <a14:foregroundMark x1="67188" y1="91150" x2="67188" y2="91150"/>
                                <a14:foregroundMark x1="69063" y1="90044" x2="69063" y2="90044"/>
                                <a14:foregroundMark x1="63125" y1="94912" x2="63125" y2="94912"/>
                                <a14:foregroundMark x1="64688" y1="93142" x2="64688" y2="93142"/>
                                <a14:foregroundMark x1="66094" y1="92478" x2="66094" y2="92478"/>
                                <a14:foregroundMark x1="69844" y1="88496" x2="69844" y2="88496"/>
                                <a14:foregroundMark x1="64219" y1="93363" x2="64219" y2="93363"/>
                                <a14:foregroundMark x1="66406" y1="92478" x2="66406" y2="92478"/>
                                <a14:foregroundMark x1="65781" y1="87611" x2="65781" y2="87611"/>
                                <a14:foregroundMark x1="62656" y1="90487" x2="62656" y2="90487"/>
                                <a14:foregroundMark x1="63906" y1="89823" x2="63906" y2="89823"/>
                                <a14:foregroundMark x1="62813" y1="87168" x2="62813" y2="87168"/>
                                <a14:foregroundMark x1="64688" y1="86062" x2="64688" y2="86062"/>
                                <a14:foregroundMark x1="59688" y1="86283" x2="59688" y2="86283"/>
                                <a14:foregroundMark x1="61719" y1="83628" x2="61719" y2="83628"/>
                                <a14:foregroundMark x1="60156" y1="81195" x2="60156" y2="81195"/>
                                <a14:foregroundMark x1="37031" y1="67257" x2="37031" y2="67257"/>
                                <a14:foregroundMark x1="36406" y1="58186" x2="36406" y2="58186"/>
                                <a14:foregroundMark x1="29063" y1="49558" x2="29063" y2="49558"/>
                                <a14:foregroundMark x1="6563" y1="37832" x2="6563" y2="37832"/>
                                <a14:foregroundMark x1="33594" y1="59513" x2="33594" y2="59513"/>
                                <a14:foregroundMark x1="25625" y1="63053" x2="25625" y2="63053"/>
                                <a14:foregroundMark x1="7969" y1="51991" x2="7969" y2="51991"/>
                                <a14:foregroundMark x1="26719" y1="45354" x2="26719" y2="45354"/>
                                <a14:foregroundMark x1="32031" y1="50442" x2="32031" y2="50442"/>
                                <a14:foregroundMark x1="31250" y1="51991" x2="31250" y2="51991"/>
                                <a14:foregroundMark x1="34219" y1="49779" x2="34219" y2="49779"/>
                                <a14:foregroundMark x1="32656" y1="52876" x2="32656" y2="52876"/>
                                <a14:foregroundMark x1="35313" y1="47788" x2="35313" y2="47788"/>
                                <a14:foregroundMark x1="27500" y1="55531" x2="27500" y2="55531"/>
                                <a14:foregroundMark x1="28125" y1="52212" x2="28125" y2="52212"/>
                                <a14:foregroundMark x1="24219" y1="46018" x2="24219" y2="46018"/>
                                <a14:foregroundMark x1="22344" y1="46681" x2="22344" y2="46681"/>
                                <a14:foregroundMark x1="23281" y1="44248" x2="23281" y2="44248"/>
                                <a14:foregroundMark x1="87344" y1="52876" x2="87344" y2="52876"/>
                                <a14:foregroundMark x1="85469" y1="58407" x2="85469" y2="58407"/>
                                <a14:foregroundMark x1="85781" y1="48673" x2="85781" y2="48673"/>
                                <a14:foregroundMark x1="87656" y1="45133" x2="87656" y2="45133"/>
                                <a14:foregroundMark x1="92344" y1="46903" x2="92344" y2="46903"/>
                                <a14:foregroundMark x1="91719" y1="58628" x2="91719" y2="58628"/>
                                <a14:foregroundMark x1="87813" y1="63496" x2="87813" y2="63496"/>
                                <a14:foregroundMark x1="89531" y1="49336" x2="89531" y2="49336"/>
                                <a14:foregroundMark x1="89688" y1="61947" x2="89688" y2="61947"/>
                                <a14:foregroundMark x1="84688" y1="63053" x2="84688" y2="63053"/>
                                <a14:foregroundMark x1="22344" y1="38053" x2="22344" y2="38053"/>
                                <a14:foregroundMark x1="20156" y1="41372" x2="20156" y2="41372"/>
                                <a14:foregroundMark x1="17188" y1="40487" x2="17188" y2="40487"/>
                                <a14:foregroundMark x1="21250" y1="34735" x2="21250" y2="34735"/>
                                <a14:foregroundMark x1="18594" y1="38938" x2="18594" y2="38938"/>
                                <a14:foregroundMark x1="12188" y1="39602" x2="12188" y2="39602"/>
                                <a14:foregroundMark x1="16406" y1="39159" x2="16406" y2="39159"/>
                                <a14:foregroundMark x1="13906" y1="38938" x2="13906" y2="38938"/>
                                <a14:foregroundMark x1="16563" y1="35398" x2="16563" y2="35398"/>
                                <a14:foregroundMark x1="18125" y1="37832" x2="18125" y2="37832"/>
                                <a14:foregroundMark x1="12188" y1="43584" x2="12188" y2="43584"/>
                                <a14:foregroundMark x1="16250" y1="48894" x2="16250" y2="48894"/>
                                <a14:foregroundMark x1="16875" y1="45354" x2="16875" y2="45354"/>
                                <a14:foregroundMark x1="18281" y1="44912" x2="18281" y2="44912"/>
                                <a14:foregroundMark x1="15000" y1="48451" x2="15000" y2="48451"/>
                                <a14:foregroundMark x1="8438" y1="43142" x2="8438" y2="43142"/>
                                <a14:foregroundMark x1="10781" y1="35619" x2="10781" y2="35619"/>
                                <a14:foregroundMark x1="9375" y1="38274" x2="9375" y2="38274"/>
                                <a14:foregroundMark x1="10000" y1="36947" x2="10000" y2="36947"/>
                                <a14:foregroundMark x1="16719" y1="42478" x2="16719" y2="42478"/>
                                <a14:foregroundMark x1="19375" y1="52212" x2="19375" y2="52212"/>
                                <a14:foregroundMark x1="19531" y1="57301" x2="19531" y2="57301"/>
                                <a14:foregroundMark x1="25000" y1="43584" x2="25000" y2="43584"/>
                                <a14:foregroundMark x1="21563" y1="52876" x2="21563" y2="52876"/>
                                <a14:foregroundMark x1="22344" y1="50221" x2="22344" y2="50221"/>
                                <a14:foregroundMark x1="23281" y1="47566" x2="23281" y2="47566"/>
                                <a14:foregroundMark x1="21406" y1="44248" x2="21406" y2="44248"/>
                                <a14:foregroundMark x1="19219" y1="55973" x2="19219" y2="55973"/>
                                <a14:foregroundMark x1="19531" y1="53982" x2="19531" y2="53982"/>
                                <a14:foregroundMark x1="20781" y1="53761" x2="20781" y2="53761"/>
                                <a14:foregroundMark x1="20625" y1="56416" x2="20625" y2="56416"/>
                                <a14:foregroundMark x1="20156" y1="48673" x2="20156" y2="48673"/>
                                <a14:foregroundMark x1="13750" y1="46460" x2="13750" y2="46460"/>
                                <a14:foregroundMark x1="14531" y1="42699" x2="14531" y2="42699"/>
                                <a14:foregroundMark x1="20156" y1="35841" x2="20156" y2="35841"/>
                                <a14:foregroundMark x1="20313" y1="38274" x2="20313" y2="38274"/>
                                <a14:foregroundMark x1="21875" y1="35841" x2="21875" y2="35841"/>
                                <a14:foregroundMark x1="22969" y1="34956" x2="22969" y2="34956"/>
                                <a14:foregroundMark x1="18594" y1="41150" x2="18594" y2="41150"/>
                                <a14:foregroundMark x1="19375" y1="39823" x2="19375" y2="39823"/>
                                <a14:foregroundMark x1="20938" y1="37168" x2="20938" y2="37168"/>
                                <a14:foregroundMark x1="20000" y1="38938" x2="20000" y2="38938"/>
                                <a14:foregroundMark x1="15000" y1="31858" x2="15000" y2="31858"/>
                                <a14:foregroundMark x1="12812" y1="34956" x2="12812" y2="34956"/>
                                <a14:foregroundMark x1="12188" y1="32965" x2="12188" y2="32965"/>
                                <a14:foregroundMark x1="13125" y1="56637" x2="13125" y2="56637"/>
                                <a14:foregroundMark x1="14063" y1="55752" x2="14063" y2="55752"/>
                                <a14:foregroundMark x1="12031" y1="48451" x2="12031" y2="48451"/>
                                <a14:foregroundMark x1="16094" y1="34292" x2="16094" y2="34292"/>
                                <a14:foregroundMark x1="14063" y1="36504" x2="14063" y2="36504"/>
                                <a14:foregroundMark x1="10625" y1="48894" x2="10625" y2="48894"/>
                                <a14:foregroundMark x1="10000" y1="45133" x2="10000" y2="45133"/>
                                <a14:foregroundMark x1="8281" y1="48451" x2="8281" y2="48451"/>
                                <a14:foregroundMark x1="10781" y1="46903" x2="10781" y2="46903"/>
                                <a14:foregroundMark x1="13594" y1="42478" x2="13594" y2="42478"/>
                                <a14:foregroundMark x1="13906" y1="41372" x2="13906" y2="41372"/>
                                <a14:foregroundMark x1="33906" y1="46239" x2="33906" y2="46239"/>
                                <a14:foregroundMark x1="29063" y1="52876" x2="29063" y2="52876"/>
                                <a14:foregroundMark x1="28594" y1="54867" x2="28594" y2="54867"/>
                                <a14:foregroundMark x1="7813" y1="34735" x2="7813" y2="34735"/>
                                <a14:foregroundMark x1="8750" y1="40708" x2="8750" y2="40708"/>
                                <a14:foregroundMark x1="11250" y1="34956" x2="11250" y2="34956"/>
                                <a14:foregroundMark x1="12656" y1="32080" x2="12656" y2="32080"/>
                                <a14:foregroundMark x1="9531" y1="50000" x2="9531" y2="50000"/>
                                <a14:foregroundMark x1="36719" y1="50442" x2="36719" y2="50442"/>
                                <a14:foregroundMark x1="40313" y1="56195" x2="40313" y2="56195"/>
                                <a14:foregroundMark x1="31250" y1="59292" x2="31250" y2="59292"/>
                                <a14:foregroundMark x1="15469" y1="46239" x2="15469" y2="46239"/>
                                <a14:foregroundMark x1="61094" y1="88717" x2="61094" y2="88717"/>
                                <a14:foregroundMark x1="59844" y1="89602" x2="59844" y2="89602"/>
                                <a14:foregroundMark x1="62031" y1="87832" x2="62031" y2="87832"/>
                                <a14:foregroundMark x1="64531" y1="85841" x2="64531" y2="85841"/>
                                <a14:foregroundMark x1="61250" y1="85177" x2="61250" y2="85177"/>
                                <a14:foregroundMark x1="52344" y1="78097" x2="52344" y2="78097"/>
                                <a14:foregroundMark x1="52656" y1="81858" x2="52656" y2="81858"/>
                                <a14:foregroundMark x1="59531" y1="69469" x2="59531" y2="69469"/>
                                <a14:foregroundMark x1="57969" y1="74779" x2="57969" y2="74779"/>
                                <a14:foregroundMark x1="51250" y1="70575" x2="51250" y2="70575"/>
                                <a14:foregroundMark x1="51250" y1="84735" x2="51250" y2="84735"/>
                                <a14:foregroundMark x1="87656" y1="54867" x2="87656" y2="54867"/>
                                <a14:foregroundMark x1="44074" y1="82632" x2="44074" y2="82632"/>
                                <a14:foregroundMark x1="41481" y1="74737" x2="41481" y2="74737"/>
                                <a14:foregroundMark x1="52222" y1="88421" x2="52222" y2="88421"/>
                                <a14:foregroundMark x1="55926" y1="92105" x2="55926" y2="92105"/>
                                <a14:foregroundMark x1="53704" y1="91053" x2="53704" y2="91053"/>
                                <a14:foregroundMark x1="58519" y1="87368" x2="58519" y2="87368"/>
                                <a14:foregroundMark x1="42963" y1="73684" x2="42963" y2="73684"/>
                                <a14:foregroundMark x1="48889" y1="70526" x2="48889" y2="70526"/>
                                <a14:foregroundMark x1="45926" y1="72632" x2="45926" y2="72632"/>
                                <a14:foregroundMark x1="46296" y1="66316" x2="46296" y2="66316"/>
                                <a14:foregroundMark x1="54074" y1="76842" x2="54074" y2="76842"/>
                                <a14:foregroundMark x1="56296" y1="81053" x2="56296" y2="81053"/>
                                <a14:backgroundMark x1="68281" y1="92478" x2="68281" y2="92478"/>
                                <a14:backgroundMark x1="56719" y1="69248" x2="56719" y2="69248"/>
                                <a14:backgroundMark x1="45156" y1="67035" x2="45156" y2="67035"/>
                                <a14:backgroundMark x1="37344" y1="51106" x2="37344" y2="51106"/>
                                <a14:backgroundMark x1="41250" y1="56637" x2="41250" y2="56637"/>
                                <a14:backgroundMark x1="8750" y1="37611" x2="8750" y2="37611"/>
                                <a14:backgroundMark x1="7656" y1="49336" x2="7656" y2="49336"/>
                                <a14:backgroundMark x1="25938" y1="44469" x2="25938" y2="44469"/>
                                <a14:backgroundMark x1="28125" y1="46239" x2="28125" y2="46239"/>
                                <a14:backgroundMark x1="34219" y1="61726" x2="34219" y2="61726"/>
                                <a14:backgroundMark x1="40156" y1="51549" x2="40156" y2="51549"/>
                                <a14:backgroundMark x1="35000" y1="52655" x2="35000" y2="52655"/>
                                <a14:backgroundMark x1="30156" y1="53097" x2="30156" y2="53097"/>
                                <a14:backgroundMark x1="33281" y1="49558" x2="33281" y2="49558"/>
                                <a14:backgroundMark x1="28906" y1="60398" x2="28906" y2="60398"/>
                                <a14:backgroundMark x1="30469" y1="59292" x2="30469" y2="59292"/>
                                <a14:backgroundMark x1="31406" y1="55088" x2="31406" y2="55088"/>
                                <a14:backgroundMark x1="31875" y1="49115" x2="31875" y2="49115"/>
                                <a14:backgroundMark x1="28438" y1="53982" x2="28438" y2="53982"/>
                                <a14:backgroundMark x1="29063" y1="51770" x2="29063" y2="51770"/>
                                <a14:backgroundMark x1="25625" y1="60398" x2="25625" y2="60398"/>
                                <a14:backgroundMark x1="22656" y1="43584" x2="22656" y2="43584"/>
                                <a14:backgroundMark x1="24219" y1="44027" x2="24219" y2="44027"/>
                                <a14:backgroundMark x1="37969" y1="57522" x2="37969" y2="57522"/>
                                <a14:backgroundMark x1="21406" y1="40044" x2="21406" y2="40044"/>
                                <a14:backgroundMark x1="18594" y1="47345" x2="18594" y2="47345"/>
                                <a14:backgroundMark x1="17031" y1="40044" x2="17031" y2="40044"/>
                                <a14:backgroundMark x1="19063" y1="36283" x2="19063" y2="36283"/>
                                <a14:backgroundMark x1="19375" y1="37832" x2="19375" y2="37832"/>
                                <a14:backgroundMark x1="20781" y1="36726" x2="20781" y2="36726"/>
                                <a14:backgroundMark x1="12500" y1="43363" x2="12500" y2="43363"/>
                                <a14:backgroundMark x1="15313" y1="36726" x2="15313" y2="36726"/>
                                <a14:backgroundMark x1="13438" y1="33628" x2="13438" y2="33628"/>
                                <a14:backgroundMark x1="11563" y1="48451" x2="11563" y2="48451"/>
                                <a14:backgroundMark x1="12969" y1="47345" x2="12969" y2="47345"/>
                                <a14:backgroundMark x1="14688" y1="47124" x2="14688" y2="47124"/>
                                <a14:backgroundMark x1="17188" y1="47788" x2="17188" y2="47788"/>
                                <a14:backgroundMark x1="16250" y1="45796" x2="16250" y2="45796"/>
                                <a14:backgroundMark x1="9063" y1="41372" x2="9063" y2="41372"/>
                                <a14:backgroundMark x1="10781" y1="38938" x2="10781" y2="38938"/>
                                <a14:backgroundMark x1="10938" y1="33186" x2="10938" y2="33186"/>
                                <a14:backgroundMark x1="18750" y1="32965" x2="18750" y2="32965"/>
                                <a14:backgroundMark x1="39219" y1="44690" x2="39219" y2="44690"/>
                                <a14:backgroundMark x1="37031" y1="39159" x2="37031" y2="39159"/>
                                <a14:backgroundMark x1="35781" y1="38496" x2="35781" y2="38496"/>
                                <a14:backgroundMark x1="27031" y1="64823" x2="27031" y2="64823"/>
                                <a14:backgroundMark x1="15469" y1="41372" x2="15469" y2="41372"/>
                                <a14:backgroundMark x1="18438" y1="40487" x2="18438" y2="40487"/>
                                <a14:backgroundMark x1="22813" y1="39602" x2="22813" y2="39602"/>
                                <a14:backgroundMark x1="21406" y1="48230" x2="21406" y2="48230"/>
                                <a14:backgroundMark x1="19688" y1="54867" x2="19688" y2="54867"/>
                                <a14:backgroundMark x1="18281" y1="53982" x2="18281" y2="53982"/>
                                <a14:backgroundMark x1="25313" y1="46018" x2="25313" y2="46018"/>
                                <a14:backgroundMark x1="24375" y1="48009" x2="24375" y2="48009"/>
                                <a14:backgroundMark x1="23594" y1="45575" x2="23594" y2="45575"/>
                                <a14:backgroundMark x1="21563" y1="51327" x2="21563" y2="51327"/>
                                <a14:backgroundMark x1="21250" y1="54646" x2="21250" y2="54646"/>
                                <a14:backgroundMark x1="20938" y1="55752" x2="20938" y2="55752"/>
                                <a14:backgroundMark x1="22344" y1="48009" x2="22344" y2="48009"/>
                                <a14:backgroundMark x1="20625" y1="51770" x2="20625" y2="51770"/>
                                <a14:backgroundMark x1="12656" y1="41150" x2="12656" y2="41150"/>
                                <a14:backgroundMark x1="14219" y1="40265" x2="14219" y2="40265"/>
                                <a14:backgroundMark x1="21094" y1="33186" x2="21094" y2="33186"/>
                                <a14:backgroundMark x1="19844" y1="39823" x2="19844" y2="39823"/>
                                <a14:backgroundMark x1="9063" y1="44690" x2="9063" y2="44690"/>
                                <a14:backgroundMark x1="9219" y1="48673" x2="9219" y2="48673"/>
                                <a14:backgroundMark x1="13125" y1="31195" x2="13125" y2="31195"/>
                                <a14:backgroundMark x1="14531" y1="35177" x2="14531" y2="35177"/>
                                <a14:backgroundMark x1="11250" y1="36947" x2="11250" y2="36947"/>
                                <a14:backgroundMark x1="13125" y1="31858" x2="13125" y2="31858"/>
                                <a14:backgroundMark x1="14531" y1="56637" x2="14531" y2="56637"/>
                                <a14:backgroundMark x1="12188" y1="56637" x2="12188" y2="56637"/>
                                <a14:backgroundMark x1="12500" y1="50442" x2="12500" y2="50442"/>
                                <a14:backgroundMark x1="13438" y1="54204" x2="13438" y2="54204"/>
                                <a14:backgroundMark x1="13750" y1="57301" x2="13750" y2="57301"/>
                                <a14:backgroundMark x1="14531" y1="37389" x2="14531" y2="37389"/>
                                <a14:backgroundMark x1="16563" y1="32743" x2="16563" y2="32743"/>
                                <a14:backgroundMark x1="11094" y1="41814" x2="11094" y2="41814"/>
                                <a14:backgroundMark x1="10625" y1="43805" x2="10625" y2="43805"/>
                                <a14:backgroundMark x1="10313" y1="48009" x2="10313" y2="48009"/>
                                <a14:backgroundMark x1="12656" y1="33628" x2="12656" y2="33628"/>
                                <a14:backgroundMark x1="63438" y1="88938" x2="63438" y2="88938"/>
                                <a14:backgroundMark x1="55000" y1="84071" x2="55000" y2="84071"/>
                                <a14:backgroundMark x1="53125" y1="85841" x2="53125" y2="85841"/>
                                <a14:backgroundMark x1="56250" y1="87611" x2="56250" y2="87611"/>
                                <a14:backgroundMark x1="54063" y1="87832" x2="54063" y2="87832"/>
                                <a14:backgroundMark x1="53281" y1="82965" x2="53281" y2="82965"/>
                                <a14:backgroundMark x1="58281" y1="71239" x2="58281" y2="71239"/>
                                <a14:backgroundMark x1="57344" y1="75664" x2="57344" y2="75664"/>
                                <a14:backgroundMark x1="56719" y1="89823" x2="56719" y2="89823"/>
                                <a14:backgroundMark x1="54688" y1="89823" x2="54688" y2="89823"/>
                                <a14:backgroundMark x1="57031" y1="91814" x2="57031" y2="91814"/>
                                <a14:backgroundMark x1="49531" y1="81637" x2="49531" y2="81637"/>
                                <a14:backgroundMark x1="47969" y1="82743" x2="47969" y2="82743"/>
                                <a14:backgroundMark x1="50156" y1="84292" x2="50156" y2="84292"/>
                                <a14:backgroundMark x1="48750" y1="84513" x2="48750" y2="84513"/>
                                <a14:backgroundMark x1="47188" y1="80088" x2="47188" y2="80088"/>
                                <a14:backgroundMark x1="44063" y1="80310" x2="44063" y2="80310"/>
                                <a14:backgroundMark x1="43281" y1="78319" x2="43281" y2="78319"/>
                                <a14:backgroundMark x1="42969" y1="75885" x2="42969" y2="75885"/>
                                <a14:backgroundMark x1="38594" y1="76549" x2="38594" y2="76549"/>
                                <a14:backgroundMark x1="42593" y1="66316" x2="42593" y2="66316"/>
                                <a14:backgroundMark x1="50741" y1="67895" x2="50741" y2="67895"/>
                                <a14:backgroundMark x1="53704" y1="71579" x2="53704" y2="71579"/>
                                <a14:backgroundMark x1="46296" y1="69474" x2="46296" y2="69474"/>
                                <a14:backgroundMark x1="56296" y1="75789" x2="56296" y2="75789"/>
                                <a14:backgroundMark x1="47037" y1="70000" x2="47037" y2="70000"/>
                                <a14:backgroundMark x1="62593" y1="92632" x2="62593" y2="92632"/>
                                <a14:backgroundMark x1="65926" y1="90000" x2="65926" y2="90000"/>
                                <a14:backgroundMark x1="71111" y1="90000" x2="71111" y2="90000"/>
                                <a14:backgroundMark x1="67037" y1="93684" x2="67037" y2="93684"/>
                                <a14:backgroundMark x1="64815" y1="95789" x2="64815" y2="95789"/>
                                <a14:backgroundMark x1="63333" y1="96316" x2="63333" y2="96316"/>
                                <a14:backgroundMark x1="61111" y1="90526" x2="61111" y2="90526"/>
                                <a14:backgroundMark x1="59630" y1="84737" x2="59630" y2="84737"/>
                                <a14:backgroundMark x1="59259" y1="87368" x2="59259" y2="87368"/>
                                <a14:backgroundMark x1="25926" y1="54737" x2="25926" y2="54737"/>
                                <a14:backgroundMark x1="26296" y1="50000" x2="26296" y2="500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68876" y="1258491"/>
                    <a:ext cx="1335532" cy="943220"/>
                  </a:xfrm>
                  <a:prstGeom prst="rect">
                    <a:avLst/>
                  </a:prstGeom>
                </p:spPr>
              </p:pic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4366714" y="1397279"/>
                    <a:ext cx="694462" cy="33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157</a:t>
                    </a:r>
                  </a:p>
                </p:txBody>
              </p:sp>
            </p:grpSp>
          </p:grpSp>
        </p:grpSp>
        <p:grpSp>
          <p:nvGrpSpPr>
            <p:cNvPr id="102" name="Группа 101"/>
            <p:cNvGrpSpPr/>
            <p:nvPr/>
          </p:nvGrpSpPr>
          <p:grpSpPr>
            <a:xfrm rot="10800000" flipV="1">
              <a:off x="6514721" y="2382395"/>
              <a:ext cx="1204114" cy="417901"/>
              <a:chOff x="1658206" y="2345178"/>
              <a:chExt cx="1204114" cy="417901"/>
            </a:xfrm>
          </p:grpSpPr>
          <p:sp>
            <p:nvSpPr>
              <p:cNvPr id="103" name="Стрелка вверх 102"/>
              <p:cNvSpPr/>
              <p:nvPr/>
            </p:nvSpPr>
            <p:spPr>
              <a:xfrm rot="10800000">
                <a:off x="1658206" y="2386066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769659" y="2345178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-2,5%</a:t>
                </a:r>
                <a:endParaRPr lang="ru-RU" sz="2000" b="1" dirty="0"/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6887514" y="3634358"/>
            <a:ext cx="2147175" cy="1391382"/>
            <a:chOff x="4640368" y="3187147"/>
            <a:chExt cx="2647467" cy="1665765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4640368" y="3187147"/>
              <a:ext cx="2587947" cy="1665765"/>
              <a:chOff x="3772314" y="1852367"/>
              <a:chExt cx="3135275" cy="1585516"/>
            </a:xfrm>
          </p:grpSpPr>
          <p:grpSp>
            <p:nvGrpSpPr>
              <p:cNvPr id="116" name="Группа 115"/>
              <p:cNvGrpSpPr/>
              <p:nvPr/>
            </p:nvGrpSpPr>
            <p:grpSpPr>
              <a:xfrm>
                <a:off x="3772314" y="1852367"/>
                <a:ext cx="3135275" cy="1585516"/>
                <a:chOff x="3986495" y="2045299"/>
                <a:chExt cx="3135275" cy="1585516"/>
              </a:xfrm>
            </p:grpSpPr>
            <p:pic>
              <p:nvPicPr>
                <p:cNvPr id="118" name="Рисунок 117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692" b="94714" l="278" r="97222">
                              <a14:backgroundMark x1="50278" y1="70925" x2="50278" y2="70925"/>
                              <a14:backgroundMark x1="75278" y1="52863" x2="75278" y2="52863"/>
                              <a14:backgroundMark x1="81111" y1="51101" x2="81111" y2="5110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6495" y="2424277"/>
                  <a:ext cx="1913452" cy="1206538"/>
                </a:xfrm>
                <a:prstGeom prst="rect">
                  <a:avLst/>
                </a:prstGeom>
              </p:spPr>
            </p:pic>
            <p:sp>
              <p:nvSpPr>
                <p:cNvPr id="119" name="TextBox 118"/>
                <p:cNvSpPr txBox="1"/>
                <p:nvPr/>
              </p:nvSpPr>
              <p:spPr>
                <a:xfrm>
                  <a:off x="4221165" y="2045299"/>
                  <a:ext cx="2900605" cy="341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spc="50" dirty="0">
                      <a:ln w="0"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innerShdw blurRad="63500" dist="50800" dir="13500000">
                          <a:srgbClr val="000000">
                            <a:alpha val="50000"/>
                          </a:srgbClr>
                        </a:innerShdw>
                      </a:effectLst>
                    </a:rPr>
                    <a:t>Пресс-подборщики</a:t>
                  </a:r>
                </a:p>
              </p:txBody>
            </p:sp>
            <p:sp>
              <p:nvSpPr>
                <p:cNvPr id="120" name="Выноска-облако 119"/>
                <p:cNvSpPr/>
                <p:nvPr/>
              </p:nvSpPr>
              <p:spPr>
                <a:xfrm>
                  <a:off x="5823626" y="2546311"/>
                  <a:ext cx="874176" cy="375312"/>
                </a:xfrm>
                <a:prstGeom prst="cloudCallout">
                  <a:avLst>
                    <a:gd name="adj1" fmla="val -51409"/>
                    <a:gd name="adj2" fmla="val 4621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7" name="TextBox 116"/>
              <p:cNvSpPr txBox="1"/>
              <p:nvPr/>
            </p:nvSpPr>
            <p:spPr>
              <a:xfrm>
                <a:off x="5591665" y="2402685"/>
                <a:ext cx="826331" cy="35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176</a:t>
                </a:r>
              </a:p>
            </p:txBody>
          </p:sp>
        </p:grpSp>
        <p:grpSp>
          <p:nvGrpSpPr>
            <p:cNvPr id="113" name="Группа 112"/>
            <p:cNvGrpSpPr/>
            <p:nvPr/>
          </p:nvGrpSpPr>
          <p:grpSpPr>
            <a:xfrm rot="10800000" flipV="1">
              <a:off x="6135653" y="4146663"/>
              <a:ext cx="1152182" cy="516165"/>
              <a:chOff x="1598687" y="2395351"/>
              <a:chExt cx="1152182" cy="516165"/>
            </a:xfrm>
          </p:grpSpPr>
          <p:sp>
            <p:nvSpPr>
              <p:cNvPr id="114" name="Стрелка вверх 113"/>
              <p:cNvSpPr/>
              <p:nvPr/>
            </p:nvSpPr>
            <p:spPr>
              <a:xfrm rot="10800000">
                <a:off x="1598687" y="2534503"/>
                <a:ext cx="409476" cy="37701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658208" y="2395351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-7,9%</a:t>
                </a:r>
                <a:endParaRPr lang="ru-RU" sz="2000" b="1" dirty="0"/>
              </a:p>
            </p:txBody>
          </p:sp>
        </p:grpSp>
      </p:grpSp>
      <p:grpSp>
        <p:nvGrpSpPr>
          <p:cNvPr id="121" name="Группа 120"/>
          <p:cNvGrpSpPr/>
          <p:nvPr/>
        </p:nvGrpSpPr>
        <p:grpSpPr>
          <a:xfrm>
            <a:off x="6931533" y="2234911"/>
            <a:ext cx="2186091" cy="1203528"/>
            <a:chOff x="5601340" y="4378794"/>
            <a:chExt cx="2695451" cy="1440866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5601340" y="4378794"/>
              <a:ext cx="2063516" cy="1440866"/>
              <a:chOff x="3768724" y="3284679"/>
              <a:chExt cx="2186732" cy="1324230"/>
            </a:xfrm>
          </p:grpSpPr>
          <p:grpSp>
            <p:nvGrpSpPr>
              <p:cNvPr id="126" name="Группа 125"/>
              <p:cNvGrpSpPr/>
              <p:nvPr/>
            </p:nvGrpSpPr>
            <p:grpSpPr>
              <a:xfrm>
                <a:off x="3768724" y="3284679"/>
                <a:ext cx="2186732" cy="1324230"/>
                <a:chOff x="4012663" y="3435944"/>
                <a:chExt cx="2186732" cy="1324230"/>
              </a:xfrm>
            </p:grpSpPr>
            <p:pic>
              <p:nvPicPr>
                <p:cNvPr id="128" name="Рисунок 127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0" b="100000" l="800" r="100000">
                              <a14:foregroundMark x1="48400" y1="36420" x2="48400" y2="36420"/>
                              <a14:foregroundMark x1="60000" y1="51852" x2="60000" y2="518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6657" y="3922617"/>
                  <a:ext cx="1422738" cy="837557"/>
                </a:xfrm>
                <a:prstGeom prst="rect">
                  <a:avLst/>
                </a:prstGeom>
              </p:spPr>
            </p:pic>
            <p:sp>
              <p:nvSpPr>
                <p:cNvPr id="129" name="TextBox 128"/>
                <p:cNvSpPr txBox="1"/>
                <p:nvPr/>
              </p:nvSpPr>
              <p:spPr>
                <a:xfrm>
                  <a:off x="4222107" y="3435944"/>
                  <a:ext cx="1563137" cy="322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Chevron">
                    <a:avLst>
                      <a:gd name="adj" fmla="val 0"/>
                    </a:avLst>
                  </a:prstTxWarp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200" b="1" cap="all" dirty="0" smtClean="0">
                      <a:ln/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  <a:reflection blurRad="10000" stA="55000" endPos="48000" dist="500" dir="5400000" sy="-100000" algn="bl" rotWithShape="0"/>
                      </a:effectLst>
                    </a:rPr>
                    <a:t>Жатки валковые</a:t>
                  </a:r>
                  <a:endParaRPr lang="ru-RU" sz="1200" b="1" cap="all" dirty="0">
                    <a:ln/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  <a:reflection blurRad="10000" stA="55000" endPos="48000" dist="500" dir="5400000" sy="-100000" algn="bl" rotWithShape="0"/>
                    </a:effectLst>
                  </a:endParaRPr>
                </a:p>
              </p:txBody>
            </p:sp>
            <p:sp>
              <p:nvSpPr>
                <p:cNvPr id="130" name="Выноска-облако 129"/>
                <p:cNvSpPr/>
                <p:nvPr/>
              </p:nvSpPr>
              <p:spPr>
                <a:xfrm>
                  <a:off x="4012663" y="3950126"/>
                  <a:ext cx="591176" cy="326363"/>
                </a:xfrm>
                <a:prstGeom prst="cloudCallout">
                  <a:avLst>
                    <a:gd name="adj1" fmla="val 56504"/>
                    <a:gd name="adj2" fmla="val 559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27" name="TextBox 126"/>
              <p:cNvSpPr txBox="1"/>
              <p:nvPr/>
            </p:nvSpPr>
            <p:spPr>
              <a:xfrm>
                <a:off x="3831797" y="3810568"/>
                <a:ext cx="673892" cy="33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</p:grpSp>
        <p:grpSp>
          <p:nvGrpSpPr>
            <p:cNvPr id="123" name="Группа 122"/>
            <p:cNvGrpSpPr/>
            <p:nvPr/>
          </p:nvGrpSpPr>
          <p:grpSpPr>
            <a:xfrm>
              <a:off x="7096626" y="4757471"/>
              <a:ext cx="1200165" cy="412226"/>
              <a:chOff x="5779844" y="5067072"/>
              <a:chExt cx="1200165" cy="412226"/>
            </a:xfrm>
          </p:grpSpPr>
          <p:sp>
            <p:nvSpPr>
              <p:cNvPr id="124" name="TextBox 123"/>
              <p:cNvSpPr txBox="1"/>
              <p:nvPr/>
            </p:nvSpPr>
            <p:spPr>
              <a:xfrm rot="10800000" flipV="1">
                <a:off x="5779844" y="5079188"/>
                <a:ext cx="1092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/>
                  <a:t>+5,3%</a:t>
                </a:r>
                <a:endParaRPr lang="ru-RU" sz="2000" b="1" dirty="0"/>
              </a:p>
            </p:txBody>
          </p:sp>
          <p:sp>
            <p:nvSpPr>
              <p:cNvPr id="125" name="Стрелка вверх 124"/>
              <p:cNvSpPr/>
              <p:nvPr/>
            </p:nvSpPr>
            <p:spPr>
              <a:xfrm rot="10800000" flipV="1">
                <a:off x="6570533" y="5067072"/>
                <a:ext cx="409476" cy="377013"/>
              </a:xfrm>
              <a:prstGeom prst="upArrow">
                <a:avLst/>
              </a:prstGeom>
              <a:solidFill>
                <a:srgbClr val="B3FA34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31" name="Диаграмма 130"/>
          <p:cNvGraphicFramePr/>
          <p:nvPr>
            <p:extLst>
              <p:ext uri="{D42A27DB-BD31-4B8C-83A1-F6EECF244321}">
                <p14:modId xmlns:p14="http://schemas.microsoft.com/office/powerpoint/2010/main" val="1665458055"/>
              </p:ext>
            </p:extLst>
          </p:nvPr>
        </p:nvGraphicFramePr>
        <p:xfrm>
          <a:off x="1136116" y="4304437"/>
          <a:ext cx="6052568" cy="225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1234727" y="6545412"/>
            <a:ext cx="675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*(без тракторов, на которых смонтированы землеройные, мелиоративные и другие машины)</a:t>
            </a:r>
            <a:endParaRPr lang="ru-RU" sz="1200" dirty="0"/>
          </a:p>
        </p:txBody>
      </p: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7188684" y="5161038"/>
            <a:ext cx="1928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+mn-lt"/>
              </a:rPr>
              <a:t>(в % к </a:t>
            </a:r>
            <a:r>
              <a:rPr lang="ru-RU" altLang="ru-RU" sz="1200" dirty="0" smtClean="0">
                <a:latin typeface="+mn-lt"/>
              </a:rPr>
              <a:t>предыдущему году)</a:t>
            </a:r>
            <a:endParaRPr lang="ru-RU" alt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7260" y="-117722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0" y="116632"/>
            <a:ext cx="9252520" cy="11967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spcBef>
                <a:spcPts val="0"/>
              </a:spcBef>
            </a:pPr>
            <a:r>
              <a:rPr 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СЕЛЬСКОХОЗЯЙСТВЕННОЙ ТЕХНИКИ В СЕЛЬСК</a:t>
            </a:r>
            <a:r>
              <a:rPr lang="en-US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ХОЗЯЙСТВЕННЫХ ОРГАНИЗАЦИЯХ за 2018 год</a:t>
            </a:r>
            <a:endParaRPr lang="ru-RU" sz="1700" b="1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 конец года; штук)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188" r="93594">
                        <a14:foregroundMark x1="74531" y1="35000" x2="74531" y2="35000"/>
                        <a14:foregroundMark x1="6563" y1="53958" x2="6563" y2="53958"/>
                        <a14:foregroundMark x1="6094" y1="55417" x2="6094" y2="55417"/>
                        <a14:foregroundMark x1="7031" y1="51250" x2="7031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419" y="2172330"/>
            <a:ext cx="3043147" cy="2810777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8" b="90000" l="0" r="99556">
                        <a14:foregroundMark x1="22444" y1="59375" x2="22444" y2="59375"/>
                        <a14:foregroundMark x1="17333" y1="58958" x2="17333" y2="58958"/>
                        <a14:foregroundMark x1="23111" y1="58542" x2="23111" y2="58542"/>
                        <a14:foregroundMark x1="11111" y1="50000" x2="11111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6"/>
          <a:stretch/>
        </p:blipFill>
        <p:spPr>
          <a:xfrm flipH="1">
            <a:off x="2572024" y="3830755"/>
            <a:ext cx="4115545" cy="2344131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3000" l="0" r="100000">
                        <a14:foregroundMark x1="56348" y1="19333" x2="56348" y2="19333"/>
                        <a14:foregroundMark x1="62435" y1="18333" x2="62435" y2="18333"/>
                        <a14:foregroundMark x1="69913" y1="37333" x2="69913" y2="37333"/>
                        <a14:foregroundMark x1="70783" y1="45000" x2="70783" y2="45000"/>
                        <a14:foregroundMark x1="58435" y1="51667" x2="58435" y2="51667"/>
                        <a14:foregroundMark x1="52348" y1="49667" x2="52348" y2="49667"/>
                        <a14:foregroundMark x1="23652" y1="46333" x2="23652" y2="46333"/>
                        <a14:foregroundMark x1="26087" y1="50333" x2="26087" y2="50333"/>
                        <a14:foregroundMark x1="25913" y1="54333" x2="25913" y2="54333"/>
                        <a14:foregroundMark x1="34609" y1="47000" x2="34609" y2="47000"/>
                        <a14:foregroundMark x1="44348" y1="42667" x2="44348" y2="42667"/>
                        <a14:foregroundMark x1="9391" y1="57667" x2="9391" y2="5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5150" y="2449965"/>
            <a:ext cx="3156553" cy="2028192"/>
          </a:xfrm>
          <a:prstGeom prst="rect">
            <a:avLst/>
          </a:prstGeom>
        </p:spPr>
      </p:pic>
      <p:grpSp>
        <p:nvGrpSpPr>
          <p:cNvPr id="135" name="Группа 134"/>
          <p:cNvGrpSpPr/>
          <p:nvPr/>
        </p:nvGrpSpPr>
        <p:grpSpPr>
          <a:xfrm>
            <a:off x="432456" y="1242308"/>
            <a:ext cx="2477992" cy="1139480"/>
            <a:chOff x="89263" y="7617296"/>
            <a:chExt cx="2194187" cy="1224136"/>
          </a:xfrm>
        </p:grpSpPr>
        <p:sp>
          <p:nvSpPr>
            <p:cNvPr id="136" name="Горизонтальный свиток 135"/>
            <p:cNvSpPr/>
            <p:nvPr/>
          </p:nvSpPr>
          <p:spPr>
            <a:xfrm>
              <a:off x="89263" y="7617296"/>
              <a:ext cx="2054886" cy="1224136"/>
            </a:xfrm>
            <a:prstGeom prst="horizontalScroll">
              <a:avLst>
                <a:gd name="adj" fmla="val 25000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51919" y="7906198"/>
              <a:ext cx="1931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Зерноуборочные комбайны - 270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3274186" y="2833470"/>
            <a:ext cx="2662702" cy="1139480"/>
            <a:chOff x="89263" y="7617296"/>
            <a:chExt cx="2194187" cy="1224136"/>
          </a:xfrm>
        </p:grpSpPr>
        <p:sp>
          <p:nvSpPr>
            <p:cNvPr id="139" name="Горизонтальный свиток 138"/>
            <p:cNvSpPr/>
            <p:nvPr/>
          </p:nvSpPr>
          <p:spPr>
            <a:xfrm>
              <a:off x="89263" y="7617296"/>
              <a:ext cx="2040617" cy="1224136"/>
            </a:xfrm>
            <a:prstGeom prst="horizontalScroll">
              <a:avLst>
                <a:gd name="adj" fmla="val 25000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51919" y="7906198"/>
              <a:ext cx="1931531" cy="628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Кормоуборочные комбайны - 191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6011981" y="1354353"/>
            <a:ext cx="2648858" cy="1256472"/>
            <a:chOff x="89263" y="7617296"/>
            <a:chExt cx="2196426" cy="1224136"/>
          </a:xfrm>
        </p:grpSpPr>
        <p:sp>
          <p:nvSpPr>
            <p:cNvPr id="142" name="Горизонтальный свиток 141"/>
            <p:cNvSpPr/>
            <p:nvPr/>
          </p:nvSpPr>
          <p:spPr>
            <a:xfrm>
              <a:off x="89263" y="7617296"/>
              <a:ext cx="2196426" cy="1224136"/>
            </a:xfrm>
            <a:prstGeom prst="horizontalScroll">
              <a:avLst>
                <a:gd name="adj" fmla="val 25000"/>
              </a:avLst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54158" y="7951664"/>
              <a:ext cx="1931531" cy="56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Картофелеуборочные комбайны - 38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5" name="TextBox 9"/>
          <p:cNvSpPr txBox="1">
            <a:spLocks noChangeArrowheads="1"/>
          </p:cNvSpPr>
          <p:nvPr/>
        </p:nvSpPr>
        <p:spPr bwMode="auto">
          <a:xfrm>
            <a:off x="288671" y="6251711"/>
            <a:ext cx="30606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+mn-lt"/>
              </a:rPr>
              <a:t>(в % к </a:t>
            </a:r>
            <a:r>
              <a:rPr lang="ru-RU" altLang="ru-RU" sz="1400" dirty="0" smtClean="0">
                <a:latin typeface="+mn-lt"/>
              </a:rPr>
              <a:t>предыдущему году)</a:t>
            </a:r>
            <a:endParaRPr lang="ru-RU" altLang="ru-RU" sz="1400" dirty="0">
              <a:latin typeface="+mn-lt"/>
            </a:endParaRPr>
          </a:p>
        </p:txBody>
      </p:sp>
      <p:grpSp>
        <p:nvGrpSpPr>
          <p:cNvPr id="146" name="Группа 145"/>
          <p:cNvGrpSpPr/>
          <p:nvPr/>
        </p:nvGrpSpPr>
        <p:grpSpPr>
          <a:xfrm>
            <a:off x="1899227" y="2692466"/>
            <a:ext cx="1013370" cy="479558"/>
            <a:chOff x="10747859" y="7965135"/>
            <a:chExt cx="1218393" cy="414728"/>
          </a:xfrm>
        </p:grpSpPr>
        <p:sp>
          <p:nvSpPr>
            <p:cNvPr id="147" name="TextBox 146"/>
            <p:cNvSpPr txBox="1"/>
            <p:nvPr/>
          </p:nvSpPr>
          <p:spPr>
            <a:xfrm rot="10800000" flipV="1">
              <a:off x="10747859" y="8087077"/>
              <a:ext cx="1092661" cy="29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+0,4%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Стрелка вверх 147"/>
            <p:cNvSpPr/>
            <p:nvPr/>
          </p:nvSpPr>
          <p:spPr>
            <a:xfrm rot="10800000" flipV="1">
              <a:off x="11556776" y="7965135"/>
              <a:ext cx="409476" cy="377013"/>
            </a:xfrm>
            <a:prstGeom prst="upArrow">
              <a:avLst>
                <a:gd name="adj1" fmla="val 50000"/>
                <a:gd name="adj2" fmla="val 57240"/>
              </a:avLst>
            </a:prstGeom>
            <a:solidFill>
              <a:srgbClr val="B3FA34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5093925" y="4293316"/>
            <a:ext cx="1013370" cy="479559"/>
            <a:chOff x="10747859" y="7965135"/>
            <a:chExt cx="1218393" cy="414729"/>
          </a:xfrm>
        </p:grpSpPr>
        <p:sp>
          <p:nvSpPr>
            <p:cNvPr id="150" name="TextBox 149"/>
            <p:cNvSpPr txBox="1"/>
            <p:nvPr/>
          </p:nvSpPr>
          <p:spPr>
            <a:xfrm rot="10800000" flipV="1">
              <a:off x="10747859" y="8087078"/>
              <a:ext cx="1092661" cy="29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+0,5%</a:t>
              </a:r>
            </a:p>
          </p:txBody>
        </p:sp>
        <p:sp>
          <p:nvSpPr>
            <p:cNvPr id="151" name="Стрелка вверх 150"/>
            <p:cNvSpPr/>
            <p:nvPr/>
          </p:nvSpPr>
          <p:spPr>
            <a:xfrm rot="10800000" flipV="1">
              <a:off x="11556776" y="7965135"/>
              <a:ext cx="409476" cy="377013"/>
            </a:xfrm>
            <a:prstGeom prst="upArrow">
              <a:avLst>
                <a:gd name="adj1" fmla="val 50000"/>
                <a:gd name="adj2" fmla="val 57240"/>
              </a:avLst>
            </a:prstGeom>
            <a:solidFill>
              <a:srgbClr val="B3FA34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7827848" y="3053770"/>
            <a:ext cx="982287" cy="435947"/>
            <a:chOff x="7818568" y="9219827"/>
            <a:chExt cx="1181021" cy="377013"/>
          </a:xfrm>
        </p:grpSpPr>
        <p:sp>
          <p:nvSpPr>
            <p:cNvPr id="153" name="TextBox 152"/>
            <p:cNvSpPr txBox="1"/>
            <p:nvPr/>
          </p:nvSpPr>
          <p:spPr>
            <a:xfrm rot="10800000" flipV="1">
              <a:off x="7818568" y="9261941"/>
              <a:ext cx="1092661" cy="29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-7,3%</a:t>
              </a:r>
            </a:p>
          </p:txBody>
        </p:sp>
        <p:sp>
          <p:nvSpPr>
            <p:cNvPr id="154" name="Стрелка вверх 153"/>
            <p:cNvSpPr/>
            <p:nvPr/>
          </p:nvSpPr>
          <p:spPr>
            <a:xfrm flipV="1">
              <a:off x="8590113" y="9219827"/>
              <a:ext cx="409476" cy="377013"/>
            </a:xfrm>
            <a:prstGeom prst="upArrow">
              <a:avLst/>
            </a:prstGeom>
            <a:solidFill>
              <a:srgbClr val="FF0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04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30262" y="94320"/>
            <a:ext cx="80834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ЦЕНЫ И ИЗМЕНЕНИЕ ЦЕН в июне 2019 года</a:t>
            </a:r>
            <a:endParaRPr lang="ru-RU" altLang="ru-RU" b="1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7162" t="11247" r="27162" b="3647"/>
          <a:stretch/>
        </p:blipFill>
        <p:spPr>
          <a:xfrm>
            <a:off x="1391147" y="557972"/>
            <a:ext cx="5773141" cy="61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22725" y="440197"/>
            <a:ext cx="753595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ПОТРЕБИТЕЛЬСКИХ ЦЕН НА ТОВАРЫ И УСЛУГИ</a:t>
            </a:r>
          </a:p>
          <a:p>
            <a:pPr algn="ctr"/>
            <a:r>
              <a:rPr lang="ru-RU" alt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ВЛАДИМИРСКОЙ ОБЛАСТИ В ИЮНЕ 2019 ГОДА</a:t>
            </a:r>
          </a:p>
          <a:p>
            <a:pPr algn="ctr"/>
            <a:r>
              <a:rPr lang="ru-RU" altLang="ru-RU" sz="17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700" b="1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% к предыдущему месяцу)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21351715"/>
              </p:ext>
            </p:extLst>
          </p:nvPr>
        </p:nvGraphicFramePr>
        <p:xfrm>
          <a:off x="1835696" y="975518"/>
          <a:ext cx="4896544" cy="5405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Выноска 2 15"/>
          <p:cNvSpPr>
            <a:spLocks/>
          </p:cNvSpPr>
          <p:nvPr/>
        </p:nvSpPr>
        <p:spPr bwMode="auto">
          <a:xfrm>
            <a:off x="6000595" y="4372374"/>
            <a:ext cx="1039759" cy="338554"/>
          </a:xfrm>
          <a:prstGeom prst="borderCallout2">
            <a:avLst>
              <a:gd name="adj1" fmla="val 44065"/>
              <a:gd name="adj2" fmla="val 898"/>
              <a:gd name="adj3" fmla="val 43699"/>
              <a:gd name="adj4" fmla="val -25662"/>
              <a:gd name="adj5" fmla="val -53097"/>
              <a:gd name="adj6" fmla="val -92949"/>
            </a:avLst>
          </a:prstGeom>
          <a:solidFill>
            <a:srgbClr val="C29BD1"/>
          </a:solidFill>
          <a:ln w="22225">
            <a:solidFill>
              <a:srgbClr val="76408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277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услуги</a:t>
            </a:r>
            <a:endParaRPr lang="ru-RU" altLang="ru-RU" sz="1600" dirty="0">
              <a:ea typeface="Calibri" pitchFamily="34" charset="0"/>
            </a:endParaRPr>
          </a:p>
        </p:txBody>
      </p:sp>
      <p:sp>
        <p:nvSpPr>
          <p:cNvPr id="7" name="Выноска 2 16"/>
          <p:cNvSpPr>
            <a:spLocks/>
          </p:cNvSpPr>
          <p:nvPr/>
        </p:nvSpPr>
        <p:spPr bwMode="auto">
          <a:xfrm flipH="1">
            <a:off x="563379" y="3791815"/>
            <a:ext cx="2236511" cy="661720"/>
          </a:xfrm>
          <a:prstGeom prst="borderCallout2">
            <a:avLst>
              <a:gd name="adj1" fmla="val 50204"/>
              <a:gd name="adj2" fmla="val -759"/>
              <a:gd name="adj3" fmla="val 50199"/>
              <a:gd name="adj4" fmla="val -15986"/>
              <a:gd name="adj5" fmla="val -78697"/>
              <a:gd name="adj6" fmla="val -40140"/>
            </a:avLst>
          </a:prstGeom>
          <a:solidFill>
            <a:srgbClr val="FFBC79">
              <a:alpha val="96471"/>
            </a:srgbClr>
          </a:solidFill>
          <a:ln w="254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altLang="ru-RU" sz="1600" b="1" dirty="0">
                <a:solidFill>
                  <a:srgbClr val="00277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непродовольственные</a:t>
            </a:r>
            <a:endParaRPr lang="ru-RU" altLang="ru-RU" sz="1600" dirty="0">
              <a:ea typeface="Calibri" pitchFamily="34" charset="0"/>
            </a:endParaRPr>
          </a:p>
          <a:p>
            <a:pPr algn="ctr" eaLnBrk="0" hangingPunct="0">
              <a:spcBef>
                <a:spcPts val="600"/>
              </a:spcBef>
            </a:pPr>
            <a:r>
              <a:rPr lang="ru-RU" altLang="ru-RU" sz="1600" b="1" dirty="0">
                <a:solidFill>
                  <a:srgbClr val="00277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товары</a:t>
            </a:r>
            <a:endParaRPr lang="ru-RU" altLang="ru-RU" dirty="0"/>
          </a:p>
        </p:txBody>
      </p:sp>
      <p:sp>
        <p:nvSpPr>
          <p:cNvPr id="8" name="Выноска 2 17"/>
          <p:cNvSpPr>
            <a:spLocks/>
          </p:cNvSpPr>
          <p:nvPr/>
        </p:nvSpPr>
        <p:spPr bwMode="auto">
          <a:xfrm>
            <a:off x="6732240" y="1704599"/>
            <a:ext cx="2083820" cy="584775"/>
          </a:xfrm>
          <a:prstGeom prst="borderCallout2">
            <a:avLst>
              <a:gd name="adj1" fmla="val 48088"/>
              <a:gd name="adj2" fmla="val 1278"/>
              <a:gd name="adj3" fmla="val 50611"/>
              <a:gd name="adj4" fmla="val -16634"/>
              <a:gd name="adj5" fmla="val 133292"/>
              <a:gd name="adj6" fmla="val -51208"/>
            </a:avLst>
          </a:prstGeom>
          <a:solidFill>
            <a:srgbClr val="94E8DE"/>
          </a:solidFill>
          <a:ln w="25400">
            <a:solidFill>
              <a:srgbClr val="1B7B7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277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продовольственные</a:t>
            </a:r>
            <a:endParaRPr lang="ru-RU" altLang="ru-RU" sz="1600" dirty="0">
              <a:ea typeface="Calibri" pitchFamily="34" charset="0"/>
            </a:endParaRPr>
          </a:p>
          <a:p>
            <a:pPr algn="ctr" eaLnBrk="0" hangingPunct="0"/>
            <a:r>
              <a:rPr lang="ru-RU" altLang="ru-RU" sz="1600" b="1" dirty="0">
                <a:solidFill>
                  <a:srgbClr val="00277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товары</a:t>
            </a:r>
            <a:endParaRPr lang="ru-RU" altLang="ru-RU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46878" y="7545761"/>
            <a:ext cx="6963974" cy="27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99592" y="52958"/>
            <a:ext cx="7535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ДОМАШНИЕ ХОЗЯЙСТВА</a:t>
            </a:r>
            <a:endParaRPr lang="ru-RU" altLang="ru-RU" sz="2000" b="1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184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368271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1944 - 2019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2180" y="4744405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От патриархальности </a:t>
            </a:r>
          </a:p>
          <a:p>
            <a:pPr algn="ctr"/>
            <a:r>
              <a:rPr lang="ru-RU" sz="3600" b="1" dirty="0" smtClean="0"/>
              <a:t>в современность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5" y="2770016"/>
            <a:ext cx="2901674" cy="3948777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77800" dist="381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25" y="116632"/>
            <a:ext cx="2893944" cy="3931497"/>
          </a:xfrm>
          <a:prstGeom prst="rect">
            <a:avLst/>
          </a:prstGeom>
          <a:effectLst>
            <a:outerShdw blurRad="241300" dist="63500" dir="8100000" sx="101000" sy="101000" algn="tr" rotWithShape="0">
              <a:prstClr val="black">
                <a:alpha val="33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83568" y="1844537"/>
            <a:ext cx="7272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75 лет  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Владимирской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области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3931"/>
            <a:ext cx="8683941" cy="109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ОСНОВНЫХ ПРОДУКТОВ ПИТАНИЯ В ДОМАШНИХ ХОЗЯЙСТВАХ ВЛАДИМИРСКОЙ ОБЛАСТИ</a:t>
            </a:r>
            <a:r>
              <a:rPr lang="ru-RU" b="1" baseline="30000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algn="ctr"/>
            <a:r>
              <a:rPr lang="ru-RU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члена домохозяйства в год, кг (в процентах к 2017г</a:t>
            </a:r>
            <a:r>
              <a:rPr lang="ru-RU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T:\ROSSTAT\ИзМосквы\Budget\1\original.png"/>
          <p:cNvPicPr/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34" y="1179409"/>
            <a:ext cx="1353930" cy="111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T:\ROSSTAT\ИзМосквы\Budget\1\protiv-onkologii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14" y="1220335"/>
            <a:ext cx="1295394" cy="105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T:\ROSSTAT\ИзМосквы\Budget\1\depositphotos_38185583-stock-photo-fruits-isolated-on-white-assorted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57" y="1009100"/>
            <a:ext cx="1303441" cy="129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T:\ROSSTAT\ИзМосквы\Budget\1\kisspng-basket-of-bread-clip-art-vector-graphics-portable-5c03055108ea75.2190935615437018410365.jpg"/>
          <p:cNvPicPr/>
          <p:nvPr/>
        </p:nvPicPr>
        <p:blipFill>
          <a:blip r:embed="rId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1" l="5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" y="1085789"/>
            <a:ext cx="1075592" cy="11894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89431" y="2442802"/>
            <a:ext cx="1768923" cy="43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Хлеб и хлебные продукты – </a:t>
            </a:r>
            <a:r>
              <a:rPr lang="ru-RU" sz="1400" b="1" dirty="0" smtClean="0">
                <a:solidFill>
                  <a:schemeClr val="tx1"/>
                </a:solidFill>
              </a:rPr>
              <a:t>104,6 </a:t>
            </a:r>
            <a:r>
              <a:rPr lang="ru-RU" sz="1400" b="1" dirty="0" smtClean="0">
                <a:solidFill>
                  <a:srgbClr val="E85259"/>
                </a:solidFill>
              </a:rPr>
              <a:t>(99,2%)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2701" y="2362519"/>
            <a:ext cx="1768619" cy="43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Картофель – </a:t>
            </a:r>
            <a:r>
              <a:rPr lang="ru-RU" sz="1400" b="1" dirty="0" smtClean="0">
                <a:solidFill>
                  <a:schemeClr val="tx1"/>
                </a:solidFill>
              </a:rPr>
              <a:t>58,4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(96,7%)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9398" y="2298602"/>
            <a:ext cx="2393591" cy="43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Овощи и бахчевые – </a:t>
            </a:r>
            <a:r>
              <a:rPr lang="ru-RU" sz="1400" b="1" dirty="0" smtClean="0">
                <a:solidFill>
                  <a:schemeClr val="tx1"/>
                </a:solidFill>
              </a:rPr>
              <a:t>100,6 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(106,6%)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94146" y="2291387"/>
            <a:ext cx="1958306" cy="432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Фрукты и ягоды – </a:t>
            </a:r>
            <a:r>
              <a:rPr lang="ru-RU" sz="1400" b="1" dirty="0" smtClean="0">
                <a:solidFill>
                  <a:schemeClr val="tx1"/>
                </a:solidFill>
              </a:rPr>
              <a:t>71,8 </a:t>
            </a:r>
            <a:r>
              <a:rPr lang="ru-RU" sz="1400" b="1" dirty="0" smtClean="0">
                <a:solidFill>
                  <a:srgbClr val="E85259"/>
                </a:solidFill>
              </a:rPr>
              <a:t>(110,1%)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pic>
        <p:nvPicPr>
          <p:cNvPr id="18" name="Рисунок 17" descr="T:\ROSSTAT\ИзМосквы\Budget\1\Meat_products_Sausage_Vienna_sausage_White_525183_2560x1782.jpg"/>
          <p:cNvPicPr/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0" y="3178221"/>
            <a:ext cx="1178120" cy="87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 descr="T:\ROSSTAT\ИзМосквы\Budget\1\146221706_06a8ae5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21" y="3181272"/>
            <a:ext cx="1379268" cy="8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T:\ROSSTAT\ИзМосквы\Budget\1\Dairy_products_csn.jpeg"/>
          <p:cNvPicPr/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43" y="2753652"/>
            <a:ext cx="1364325" cy="137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T:\ROSSTAT\ИзМосквы\Budget\1\xOY1a.jpg"/>
          <p:cNvPicPr/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5" y="4951820"/>
            <a:ext cx="1023532" cy="90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T:\ROSSTAT\ИзМосквы\Budget\1\570524152787061df3af7e4747be659a.jpg"/>
          <p:cNvPicPr/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45" y="5025587"/>
            <a:ext cx="1305457" cy="81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T:\ROSSTAT\ИзМосквы\Budget\1\sunflower-oil-common-sunflower-cooking-oil-vegetable-oil-vector-sunflower.jp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615" y1="10621" x2="9615" y2="10621"/>
                        <a14:foregroundMark x1="12637" y1="11111" x2="12637" y2="11111"/>
                        <a14:foregroundMark x1="12363" y1="3268" x2="12363" y2="3268"/>
                        <a14:foregroundMark x1="12775" y1="1307" x2="12775" y2="1307"/>
                        <a14:foregroundMark x1="10989" y1="8170" x2="10989" y2="8170"/>
                        <a14:foregroundMark x1="13736" y1="7680" x2="13736" y2="7680"/>
                        <a14:foregroundMark x1="23352" y1="9804" x2="23352" y2="9804"/>
                        <a14:foregroundMark x1="27335" y1="6046" x2="27335" y2="6046"/>
                        <a14:foregroundMark x1="35989" y1="9150" x2="35989" y2="9150"/>
                        <a14:foregroundMark x1="36264" y1="5556" x2="36264" y2="5556"/>
                        <a14:foregroundMark x1="46978" y1="5882" x2="46978" y2="5882"/>
                        <a14:foregroundMark x1="45467" y1="8824" x2="45467" y2="8824"/>
                        <a14:foregroundMark x1="47527" y1="8987" x2="47527" y2="8987"/>
                        <a14:foregroundMark x1="50275" y1="9804" x2="50275" y2="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20" y="4951820"/>
            <a:ext cx="1041165" cy="91290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-123746" y="5807558"/>
            <a:ext cx="2311511" cy="93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Сахар и кондитерские изделия – </a:t>
            </a:r>
            <a:r>
              <a:rPr lang="ru-RU" sz="1400" b="1" dirty="0" smtClean="0">
                <a:solidFill>
                  <a:schemeClr val="tx1"/>
                </a:solidFill>
              </a:rPr>
              <a:t>31,8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(104,6%)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pic>
        <p:nvPicPr>
          <p:cNvPr id="26" name="Рисунок 25" descr="T:\ROSSTAT\ИзМосквы\Budget\1\5.jpg"/>
          <p:cNvPicPr/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20" y="5396590"/>
            <a:ext cx="638349" cy="52181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73108" y="4054188"/>
            <a:ext cx="1754502" cy="625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Мясо и мясные продукты– </a:t>
            </a:r>
            <a:r>
              <a:rPr lang="ru-RU" sz="1400" b="1" dirty="0" smtClean="0">
                <a:solidFill>
                  <a:schemeClr val="tx1"/>
                </a:solidFill>
              </a:rPr>
              <a:t>104,4 </a:t>
            </a:r>
            <a:r>
              <a:rPr lang="ru-RU" sz="1400" b="1" dirty="0" smtClean="0">
                <a:solidFill>
                  <a:srgbClr val="E85259"/>
                </a:solidFill>
              </a:rPr>
              <a:t>(101,1%)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98648" y="3925171"/>
            <a:ext cx="1637701" cy="89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Рыба и рыбные продукты– </a:t>
            </a:r>
            <a:r>
              <a:rPr lang="ru-RU" sz="1400" b="1" dirty="0" smtClean="0">
                <a:solidFill>
                  <a:schemeClr val="tx1"/>
                </a:solidFill>
              </a:rPr>
              <a:t>23,6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(100,4%)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87826" y="4225516"/>
            <a:ext cx="1817969" cy="298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Молоко и молочные продукты– </a:t>
            </a:r>
            <a:r>
              <a:rPr lang="ru-RU" sz="1400" b="1" dirty="0" smtClean="0">
                <a:solidFill>
                  <a:schemeClr val="tx1"/>
                </a:solidFill>
              </a:rPr>
              <a:t>291,7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(100,9%)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66557" y="5786316"/>
            <a:ext cx="1657400" cy="520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Яйца, штук – </a:t>
            </a:r>
            <a:r>
              <a:rPr lang="ru-RU" sz="1400" b="1" dirty="0" smtClean="0">
                <a:solidFill>
                  <a:schemeClr val="tx1"/>
                </a:solidFill>
              </a:rPr>
              <a:t>255,8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(96,4%)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95756" y="5864724"/>
            <a:ext cx="2047233" cy="55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Масло растительное и другие жиры– </a:t>
            </a:r>
            <a:r>
              <a:rPr lang="ru-RU" sz="1400" b="1" dirty="0" smtClean="0">
                <a:solidFill>
                  <a:schemeClr val="tx1"/>
                </a:solidFill>
              </a:rPr>
              <a:t>10,2</a:t>
            </a:r>
          </a:p>
          <a:p>
            <a:pPr algn="ctr"/>
            <a:r>
              <a:rPr lang="ru-RU" sz="1400" b="1" dirty="0" smtClean="0">
                <a:solidFill>
                  <a:srgbClr val="E85259"/>
                </a:solidFill>
              </a:rPr>
              <a:t>(107,4%)</a:t>
            </a:r>
            <a:endParaRPr lang="ru-RU" sz="1400" b="1" dirty="0">
              <a:solidFill>
                <a:srgbClr val="E85259"/>
              </a:solidFill>
            </a:endParaRPr>
          </a:p>
        </p:txBody>
      </p:sp>
      <p:pic>
        <p:nvPicPr>
          <p:cNvPr id="32" name="Picture 2" descr="O:\КОРОБОВА\САЙТ\СОЦСЕТИ\фоны\Семья.jpg"/>
          <p:cNvPicPr/>
          <p:nvPr/>
        </p:nvPicPr>
        <p:blipFill rotWithShape="1">
          <a:blip r:embed="rId18">
            <a:clrChange>
              <a:clrFrom>
                <a:srgbClr val="F6C485"/>
              </a:clrFrom>
              <a:clrTo>
                <a:srgbClr val="F6C48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172" b="99785" l="61532" r="99355">
                        <a14:backgroundMark x1="82097" y1="92366" x2="82097" y2="92366"/>
                        <a14:backgroundMark x1="81855" y1="93548" x2="81855" y2="93548"/>
                        <a14:backgroundMark x1="81532" y1="95806" x2="81532" y2="95806"/>
                        <a14:backgroundMark x1="91371" y1="97312" x2="91371" y2="97312"/>
                        <a14:backgroundMark x1="87581" y1="97527" x2="87581" y2="97527"/>
                        <a14:backgroundMark x1="83710" y1="97527" x2="83710" y2="97527"/>
                        <a14:backgroundMark x1="87097" y1="97742" x2="87097" y2="97742"/>
                        <a14:backgroundMark x1="82742" y1="90753" x2="82742" y2="90753"/>
                        <a14:backgroundMark x1="82742" y1="90215" x2="82742" y2="90215"/>
                        <a14:backgroundMark x1="85000" y1="90753" x2="85000" y2="90753"/>
                        <a14:backgroundMark x1="78226" y1="97742" x2="78226" y2="97742"/>
                        <a14:backgroundMark x1="93145" y1="97742" x2="93145" y2="97742"/>
                        <a14:backgroundMark x1="94919" y1="97849" x2="94919" y2="97849"/>
                        <a14:backgroundMark x1="94274" y1="94086" x2="94274" y2="94086"/>
                        <a14:backgroundMark x1="94274" y1="95054" x2="94274" y2="95054"/>
                        <a14:backgroundMark x1="94677" y1="95699" x2="94677" y2="95699"/>
                        <a14:backgroundMark x1="97823" y1="94946" x2="97823" y2="94946"/>
                        <a14:backgroundMark x1="88226" y1="91613" x2="88226" y2="91613"/>
                        <a14:backgroundMark x1="80323" y1="90645" x2="80323" y2="90645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0" t="36884"/>
          <a:stretch/>
        </p:blipFill>
        <p:spPr bwMode="auto">
          <a:xfrm>
            <a:off x="6975449" y="2854387"/>
            <a:ext cx="1777003" cy="3673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540534" y="6486241"/>
            <a:ext cx="6603466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baseline="30000" dirty="0" smtClean="0">
                <a:solidFill>
                  <a:schemeClr val="tx1"/>
                </a:solidFill>
              </a:rPr>
              <a:t>1</a:t>
            </a:r>
            <a:r>
              <a:rPr lang="ru-RU" sz="1400" b="1" dirty="0" smtClean="0">
                <a:solidFill>
                  <a:schemeClr val="tx1"/>
                </a:solidFill>
              </a:rPr>
              <a:t> по материалам Выборочного обследования бюджетов домашних хозяйств</a:t>
            </a:r>
          </a:p>
        </p:txBody>
      </p:sp>
    </p:spTree>
    <p:extLst>
      <p:ext uri="{BB962C8B-B14F-4D97-AF65-F5344CB8AC3E}">
        <p14:creationId xmlns:p14="http://schemas.microsoft.com/office/powerpoint/2010/main" val="12324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416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46878" y="7545761"/>
            <a:ext cx="6963974" cy="27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8920" y="188640"/>
            <a:ext cx="9036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ВЫБОРОЧНОГО НАБЛЮДЕНИЯ КАЧЕСТВА И ДОСТУПНОСТИ УСЛУГ                       </a:t>
            </a:r>
          </a:p>
          <a:p>
            <a:pPr algn="ctr"/>
            <a:endParaRPr lang="ru-RU" sz="600" b="1" dirty="0">
              <a:solidFill>
                <a:srgbClr val="C6E7FC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здравоохранения в  2017</a:t>
            </a:r>
            <a:r>
              <a:rPr lang="ru-RU" b="1" baseline="30000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 smtClean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b="1" dirty="0">
                <a:solidFill>
                  <a:srgbClr val="C6E7FC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75802865"/>
              </p:ext>
            </p:extLst>
          </p:nvPr>
        </p:nvGraphicFramePr>
        <p:xfrm>
          <a:off x="19835" y="4955878"/>
          <a:ext cx="4464495" cy="203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55199112"/>
              </p:ext>
            </p:extLst>
          </p:nvPr>
        </p:nvGraphicFramePr>
        <p:xfrm>
          <a:off x="307813" y="1074943"/>
          <a:ext cx="3884959" cy="350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594515478"/>
              </p:ext>
            </p:extLst>
          </p:nvPr>
        </p:nvGraphicFramePr>
        <p:xfrm>
          <a:off x="5012453" y="2431204"/>
          <a:ext cx="4037354" cy="498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46878" y="4398738"/>
            <a:ext cx="3969024" cy="660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По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удовлетворенности работой поликлиники, к которой прикреплены члены домохозяйства</a:t>
            </a:r>
          </a:p>
        </p:txBody>
      </p:sp>
      <p:sp>
        <p:nvSpPr>
          <p:cNvPr id="18" name="Штриховая стрелка вправо 17"/>
          <p:cNvSpPr/>
          <p:nvPr/>
        </p:nvSpPr>
        <p:spPr>
          <a:xfrm>
            <a:off x="4245874" y="2700065"/>
            <a:ext cx="713477" cy="694504"/>
          </a:xfrm>
          <a:prstGeom prst="stripedRightArrow">
            <a:avLst>
              <a:gd name="adj1" fmla="val 33875"/>
              <a:gd name="adj2" fmla="val 3790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O:\КОРОБОВА\КДУ_2016\картинки_КДУ\Мед2.jpg"/>
          <p:cNvPicPr/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7"/>
            <a:ext cx="1872208" cy="160480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3728865" y="6510748"/>
            <a:ext cx="5955980" cy="34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aseline="30000" dirty="0" smtClean="0">
                <a:solidFill>
                  <a:schemeClr val="tx1"/>
                </a:solidFill>
              </a:rPr>
              <a:t>1</a:t>
            </a:r>
            <a:r>
              <a:rPr lang="ru-RU" sz="1400" dirty="0" smtClean="0">
                <a:solidFill>
                  <a:schemeClr val="tx1"/>
                </a:solidFill>
              </a:rPr>
              <a:t> Опрос проводился за период с июля 2016г. по июнь 2017г.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738162" y="5041086"/>
            <a:ext cx="44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718999" y="5290332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60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709678" y="5484612"/>
            <a:ext cx="46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736062" y="5727262"/>
            <a:ext cx="58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</a:t>
            </a:r>
            <a:endParaRPr lang="ru-RU" dirty="0"/>
          </a:p>
        </p:txBody>
      </p:sp>
      <p:grpSp>
        <p:nvGrpSpPr>
          <p:cNvPr id="54" name="Группа 53"/>
          <p:cNvGrpSpPr/>
          <p:nvPr/>
        </p:nvGrpSpPr>
        <p:grpSpPr>
          <a:xfrm>
            <a:off x="670519" y="621571"/>
            <a:ext cx="8393792" cy="5938105"/>
            <a:chOff x="692797" y="-60284"/>
            <a:chExt cx="8393792" cy="6009564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1043608" y="3212976"/>
              <a:ext cx="7943158" cy="72008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1187624" y="332657"/>
              <a:ext cx="0" cy="5616623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151620" y="299695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151620" y="270892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51620" y="242088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51620" y="213285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151620" y="184482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51620" y="155679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51620" y="126876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51620" y="98072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51620" y="69269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51620" y="40466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51620" y="357301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51620" y="378904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51620" y="407707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51620" y="436510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51620" y="465313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51620" y="486916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51620" y="508518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51620" y="530120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51620" y="551723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51620" y="573325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77925" y="2812286"/>
              <a:ext cx="409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10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7807" y="2524254"/>
              <a:ext cx="491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20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7807" y="2236222"/>
              <a:ext cx="491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30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7807" y="1948190"/>
              <a:ext cx="491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40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0170" y="1660158"/>
              <a:ext cx="449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2"/>
                  </a:solidFill>
                </a:rPr>
                <a:t>5</a:t>
              </a:r>
              <a:r>
                <a:rPr lang="ru-RU" dirty="0" smtClean="0">
                  <a:solidFill>
                    <a:schemeClr val="bg2"/>
                  </a:solidFill>
                </a:rPr>
                <a:t>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3578" y="1372126"/>
              <a:ext cx="486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60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9795" y="1084094"/>
              <a:ext cx="469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70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8695" y="764704"/>
              <a:ext cx="562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80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8696" y="476672"/>
              <a:ext cx="56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90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3402" y="118645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2"/>
                  </a:solidFill>
                </a:rPr>
                <a:t>100</a:t>
              </a:r>
              <a:endParaRPr lang="ru-RU" dirty="0">
                <a:solidFill>
                  <a:schemeClr val="bg2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4402" y="3388350"/>
              <a:ext cx="44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10</a:t>
              </a:r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55576" y="3635732"/>
              <a:ext cx="453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20</a:t>
              </a:r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8582" y="3892406"/>
              <a:ext cx="439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30</a:t>
              </a:r>
              <a:endParaRPr lang="ru-RU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2041" y="4183857"/>
              <a:ext cx="435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40</a:t>
              </a:r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2217" y="5325845"/>
              <a:ext cx="56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90</a:t>
              </a:r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2797" y="5548590"/>
              <a:ext cx="638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100</a:t>
              </a:r>
              <a:endParaRPr lang="ru-RU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09902" y="3297178"/>
              <a:ext cx="78160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190,6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99592" y="-31574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1 515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33574" y="4694672"/>
              <a:ext cx="69984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1185,1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857840" y="1878084"/>
              <a:ext cx="809757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488,9</a:t>
              </a:r>
              <a:endParaRPr lang="ru-RU" sz="1600" b="1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643261" y="-40374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1 314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363341" y="-60284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1 340  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155429" y="-35243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1 400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851920" y="-40374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1 509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667597" y="-57281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1 585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459685" y="-50632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1 648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179765" y="-15190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1 524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994131" y="-27961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1 444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691933" y="-5897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1 405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388424" y="-5897"/>
              <a:ext cx="69649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1 378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194139" y="311059"/>
              <a:ext cx="66383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1 325</a:t>
              </a:r>
              <a:endParaRPr lang="ru-RU" sz="1600" b="1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894083" y="523419"/>
              <a:ext cx="66383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1 056</a:t>
              </a:r>
              <a:endParaRPr lang="ru-RU" sz="1600" b="1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433323" y="967881"/>
              <a:ext cx="736217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846</a:t>
              </a:r>
              <a:endParaRPr lang="ru-RU" sz="1600" b="1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231879" y="1436451"/>
              <a:ext cx="85397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608,4</a:t>
              </a:r>
              <a:endParaRPr lang="ru-RU" sz="1600" b="1" dirty="0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633574" y="2101664"/>
              <a:ext cx="66383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400,5</a:t>
              </a:r>
              <a:endParaRPr lang="ru-RU" sz="1600" b="1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422314" y="2208702"/>
              <a:ext cx="66383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346,4</a:t>
              </a:r>
              <a:endParaRPr lang="ru-RU" sz="1600" b="1" dirty="0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208751" y="2234674"/>
              <a:ext cx="66383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310,1</a:t>
              </a:r>
              <a:endParaRPr lang="ru-RU" sz="1600" b="1" dirty="0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059398" y="2207726"/>
              <a:ext cx="487208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323</a:t>
              </a:r>
              <a:endParaRPr lang="ru-RU" sz="1600" b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834638" y="2207726"/>
              <a:ext cx="585645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311</a:t>
              </a:r>
              <a:endParaRPr lang="ru-RU" sz="1600" b="1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529093" y="2207726"/>
              <a:ext cx="457673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301</a:t>
              </a:r>
              <a:endParaRPr lang="ru-RU" sz="1600" b="1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587844" y="3898723"/>
              <a:ext cx="71305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258,8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04261" y="3776193"/>
              <a:ext cx="614649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494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169540" y="4241045"/>
              <a:ext cx="68830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792,5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915731" y="4523721"/>
              <a:ext cx="69984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1021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426148" y="4803469"/>
              <a:ext cx="824313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1302,4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201933" y="4879338"/>
              <a:ext cx="69984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1213,9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7656635" y="4869160"/>
              <a:ext cx="872458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1093,7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890933" y="4869160"/>
              <a:ext cx="69984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1121,4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8386749" y="4928321"/>
              <a:ext cx="699840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70C0"/>
                  </a:solidFill>
                </a:rPr>
                <a:t>1077,3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915134" y="321435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1897     1926     1939      1959      1970       1979      1989      2002     2010       2015    2018 </a:t>
            </a:r>
            <a:endParaRPr lang="ru-RU" dirty="0">
              <a:solidFill>
                <a:schemeClr val="bg2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907704" y="846004"/>
            <a:ext cx="0" cy="5607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627784" y="796062"/>
            <a:ext cx="0" cy="5697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419872" y="796062"/>
            <a:ext cx="0" cy="572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139952" y="846004"/>
            <a:ext cx="0" cy="5679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932040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724128" y="828492"/>
            <a:ext cx="0" cy="569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516216" y="846004"/>
            <a:ext cx="0" cy="5647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236296" y="828492"/>
            <a:ext cx="0" cy="566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028384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748464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Овал 88"/>
          <p:cNvSpPr/>
          <p:nvPr/>
        </p:nvSpPr>
        <p:spPr>
          <a:xfrm>
            <a:off x="2528313" y="1948847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3325495" y="2563904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4031940" y="2879309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4835202" y="3157653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5604968" y="3232726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6410379" y="3259874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640452" y="3241012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7140078" y="3196642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1812107" y="1583583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03744" y="1377440"/>
            <a:ext cx="539999" cy="2513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endCxn id="92" idx="1"/>
          </p:cNvCxnSpPr>
          <p:nvPr/>
        </p:nvCxnSpPr>
        <p:spPr>
          <a:xfrm>
            <a:off x="2660213" y="2084566"/>
            <a:ext cx="696918" cy="5142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endCxn id="113" idx="2"/>
          </p:cNvCxnSpPr>
          <p:nvPr/>
        </p:nvCxnSpPr>
        <p:spPr>
          <a:xfrm>
            <a:off x="8148190" y="3316329"/>
            <a:ext cx="492262" cy="437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3541519" y="2765725"/>
            <a:ext cx="522057" cy="23122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4216328" y="3068960"/>
            <a:ext cx="618874" cy="1941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5019590" y="3284984"/>
            <a:ext cx="617014" cy="750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>
            <a:stCxn id="107" idx="6"/>
            <a:endCxn id="110" idx="2"/>
          </p:cNvCxnSpPr>
          <p:nvPr/>
        </p:nvCxnSpPr>
        <p:spPr>
          <a:xfrm>
            <a:off x="5820992" y="3351771"/>
            <a:ext cx="589387" cy="27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Овал 128"/>
          <p:cNvSpPr/>
          <p:nvPr/>
        </p:nvSpPr>
        <p:spPr>
          <a:xfrm>
            <a:off x="1087720" y="1248045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35896" y="980728"/>
            <a:ext cx="368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Сельское население</a:t>
            </a:r>
            <a:endParaRPr lang="ru-RU" sz="24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3311072" y="6124654"/>
            <a:ext cx="450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Городское население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7932166" y="3190910"/>
            <a:ext cx="216024" cy="2380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2" name="Прямая соединительная линия 131"/>
          <p:cNvCxnSpPr>
            <a:endCxn id="115" idx="2"/>
          </p:cNvCxnSpPr>
          <p:nvPr/>
        </p:nvCxnSpPr>
        <p:spPr>
          <a:xfrm flipV="1">
            <a:off x="6618913" y="3315687"/>
            <a:ext cx="521165" cy="632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endCxn id="131" idx="2"/>
          </p:cNvCxnSpPr>
          <p:nvPr/>
        </p:nvCxnSpPr>
        <p:spPr>
          <a:xfrm flipV="1">
            <a:off x="7356102" y="3309955"/>
            <a:ext cx="576064" cy="290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Овал 133"/>
          <p:cNvSpPr/>
          <p:nvPr/>
        </p:nvSpPr>
        <p:spPr>
          <a:xfrm>
            <a:off x="1057334" y="4064368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5" name="Прямая соединительная линия 134"/>
          <p:cNvCxnSpPr/>
          <p:nvPr/>
        </p:nvCxnSpPr>
        <p:spPr>
          <a:xfrm>
            <a:off x="1273358" y="4211192"/>
            <a:ext cx="570385" cy="1539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Овал 135"/>
          <p:cNvSpPr/>
          <p:nvPr/>
        </p:nvSpPr>
        <p:spPr>
          <a:xfrm>
            <a:off x="1812107" y="4302458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7" name="Прямая соединительная линия 136"/>
          <p:cNvCxnSpPr>
            <a:endCxn id="139" idx="1"/>
          </p:cNvCxnSpPr>
          <p:nvPr/>
        </p:nvCxnSpPr>
        <p:spPr>
          <a:xfrm>
            <a:off x="2019566" y="4466369"/>
            <a:ext cx="518105" cy="2563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>
            <a:off x="2690423" y="4847499"/>
            <a:ext cx="635072" cy="45370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Овал 138"/>
          <p:cNvSpPr/>
          <p:nvPr/>
        </p:nvSpPr>
        <p:spPr>
          <a:xfrm>
            <a:off x="2506035" y="4687865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3325495" y="5225752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1" name="Прямая соединительная линия 140"/>
          <p:cNvCxnSpPr/>
          <p:nvPr/>
        </p:nvCxnSpPr>
        <p:spPr>
          <a:xfrm>
            <a:off x="3509883" y="5373216"/>
            <a:ext cx="530276" cy="1943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Овал 141"/>
          <p:cNvSpPr/>
          <p:nvPr/>
        </p:nvSpPr>
        <p:spPr>
          <a:xfrm>
            <a:off x="4040159" y="5504238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4867228" y="5661248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5" name="Прямая соединительная линия 144"/>
          <p:cNvCxnSpPr>
            <a:stCxn id="142" idx="6"/>
            <a:endCxn id="144" idx="2"/>
          </p:cNvCxnSpPr>
          <p:nvPr/>
        </p:nvCxnSpPr>
        <p:spPr>
          <a:xfrm>
            <a:off x="4256183" y="5623283"/>
            <a:ext cx="611045" cy="1570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Овал 147"/>
          <p:cNvSpPr/>
          <p:nvPr/>
        </p:nvSpPr>
        <p:spPr>
          <a:xfrm>
            <a:off x="5636604" y="5792560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>
            <a:off x="5083252" y="5830138"/>
            <a:ext cx="584988" cy="4713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Овал 151"/>
          <p:cNvSpPr/>
          <p:nvPr/>
        </p:nvSpPr>
        <p:spPr>
          <a:xfrm>
            <a:off x="6410379" y="5855770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3" name="Прямая соединительная линия 152"/>
          <p:cNvCxnSpPr>
            <a:endCxn id="154" idx="2"/>
          </p:cNvCxnSpPr>
          <p:nvPr/>
        </p:nvCxnSpPr>
        <p:spPr>
          <a:xfrm flipV="1">
            <a:off x="6588300" y="5943210"/>
            <a:ext cx="532141" cy="5949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Овал 153"/>
          <p:cNvSpPr/>
          <p:nvPr/>
        </p:nvSpPr>
        <p:spPr>
          <a:xfrm>
            <a:off x="7120441" y="5824165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5" name="Прямая соединительная линия 154"/>
          <p:cNvCxnSpPr>
            <a:stCxn id="154" idx="6"/>
            <a:endCxn id="156" idx="2"/>
          </p:cNvCxnSpPr>
          <p:nvPr/>
        </p:nvCxnSpPr>
        <p:spPr>
          <a:xfrm>
            <a:off x="7336465" y="5943210"/>
            <a:ext cx="589592" cy="245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Овал 155"/>
          <p:cNvSpPr/>
          <p:nvPr/>
        </p:nvSpPr>
        <p:spPr>
          <a:xfrm>
            <a:off x="7926057" y="5848694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единительная линия 156"/>
          <p:cNvCxnSpPr>
            <a:stCxn id="156" idx="6"/>
            <a:endCxn id="158" idx="2"/>
          </p:cNvCxnSpPr>
          <p:nvPr/>
        </p:nvCxnSpPr>
        <p:spPr>
          <a:xfrm>
            <a:off x="8142081" y="5967739"/>
            <a:ext cx="5118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Овал 157"/>
          <p:cNvSpPr/>
          <p:nvPr/>
        </p:nvSpPr>
        <p:spPr>
          <a:xfrm>
            <a:off x="8653930" y="5848694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2" name="Прямая соединительная линия 171"/>
          <p:cNvCxnSpPr/>
          <p:nvPr/>
        </p:nvCxnSpPr>
        <p:spPr>
          <a:xfrm>
            <a:off x="2028131" y="1780843"/>
            <a:ext cx="562476" cy="2800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>
            <a:endCxn id="152" idx="2"/>
          </p:cNvCxnSpPr>
          <p:nvPr/>
        </p:nvCxnSpPr>
        <p:spPr>
          <a:xfrm>
            <a:off x="5839461" y="5911605"/>
            <a:ext cx="570918" cy="632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535640" y="-126965"/>
            <a:ext cx="504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Распределение населения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695799" y="5041086"/>
            <a:ext cx="44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709678" y="5229200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709678" y="5458957"/>
            <a:ext cx="46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726165" y="5666680"/>
            <a:ext cx="42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grpSp>
        <p:nvGrpSpPr>
          <p:cNvPr id="54" name="Группа 53"/>
          <p:cNvGrpSpPr/>
          <p:nvPr/>
        </p:nvGrpSpPr>
        <p:grpSpPr>
          <a:xfrm>
            <a:off x="264526" y="258449"/>
            <a:ext cx="8881195" cy="6658286"/>
            <a:chOff x="371325" y="-402644"/>
            <a:chExt cx="8881195" cy="665828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1043608" y="3212976"/>
              <a:ext cx="7560840" cy="72008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1187624" y="332657"/>
              <a:ext cx="0" cy="5616623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151620" y="299695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151620" y="270892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51620" y="242088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51620" y="213285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151620" y="184482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51620" y="155679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51620" y="126876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51620" y="98072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51620" y="69269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51620" y="40466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51620" y="357301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51620" y="378904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51620" y="407707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51620" y="436510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51620" y="465313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51620" y="4869160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51620" y="5085184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51620" y="5301208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51620" y="5517232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51620" y="5733256"/>
              <a:ext cx="108012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99592" y="281228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592" y="252425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9592" y="223622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9592" y="194819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0170" y="1660158"/>
              <a:ext cx="449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10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3578" y="1372126"/>
              <a:ext cx="486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12</a:t>
              </a:r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2714" y="1084094"/>
              <a:ext cx="469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14</a:t>
              </a:r>
              <a:endParaRPr lang="ru-R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8695" y="764704"/>
              <a:ext cx="562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16</a:t>
              </a: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8696" y="476672"/>
              <a:ext cx="56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18</a:t>
              </a:r>
              <a:endParaRPr lang="ru-RU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7925" y="219998"/>
              <a:ext cx="481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20</a:t>
              </a:r>
              <a:endParaRPr lang="ru-RU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3588" y="338835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4762" y="363573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34578" y="389240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57229" y="4183857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68696" y="5363261"/>
              <a:ext cx="56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18</a:t>
              </a:r>
              <a:endParaRPr lang="ru-RU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8696" y="5548590"/>
              <a:ext cx="481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20</a:t>
              </a:r>
              <a:endParaRPr lang="ru-RU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499245" y="4503354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10,1</a:t>
              </a:r>
              <a:endParaRPr lang="ru-RU" sz="1600" b="1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403648" y="107340"/>
              <a:ext cx="624483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24,3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37421" y="356174"/>
              <a:ext cx="768499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20,9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76206" y="419651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7</a:t>
              </a:r>
              <a:r>
                <a:rPr lang="ru-RU" sz="1600" b="1" dirty="0" smtClean="0"/>
                <a:t>,9</a:t>
              </a:r>
              <a:endParaRPr lang="ru-RU" sz="16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579365" y="111219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14,2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165211" y="4383912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9</a:t>
              </a:r>
              <a:r>
                <a:rPr lang="ru-RU" sz="1600" b="1" dirty="0" smtClean="0"/>
                <a:t>,3</a:t>
              </a:r>
              <a:endParaRPr lang="ru-RU" sz="16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155429" y="1247741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13,5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71441" y="96386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14,2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03501" y="4524645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10,2</a:t>
              </a:r>
              <a:endParaRPr lang="ru-RU" sz="1600" b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306316" y="1149515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14,4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277961" y="4677457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11,4</a:t>
              </a:r>
              <a:endParaRPr lang="ru-RU" sz="16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835202" y="1031722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14,5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852891" y="482072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12,3</a:t>
              </a:r>
              <a:endParaRPr lang="ru-RU" sz="16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64088" y="1417018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12,1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36325" y="419651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7</a:t>
              </a:r>
              <a:r>
                <a:rPr lang="ru-RU" sz="1600" b="1" dirty="0" smtClean="0"/>
                <a:t>,9</a:t>
              </a:r>
              <a:endParaRPr lang="ru-RU" sz="16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06472" y="4904379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12,5</a:t>
              </a:r>
              <a:endParaRPr lang="ru-RU" sz="16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940152" y="2148245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7,4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24675" y="5698703"/>
              <a:ext cx="57606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23,8</a:t>
              </a:r>
              <a:endParaRPr lang="ru-RU" sz="16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72200" y="5917088"/>
              <a:ext cx="648071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30,0</a:t>
              </a:r>
              <a:endParaRPr lang="ru-RU" sz="16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020271" y="676727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16,4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295511" y="113654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13,6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157232" y="5415716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21,7</a:t>
              </a:r>
              <a:endParaRPr lang="ru-RU" sz="16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118892" y="1506850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12,6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891733" y="5474983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18,7</a:t>
              </a:r>
              <a:endParaRPr lang="ru-RU" sz="16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858325" y="735424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16,2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549157" y="5644260"/>
              <a:ext cx="528886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23,1</a:t>
              </a:r>
              <a:endParaRPr lang="ru-RU" sz="1600" b="1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1325" y="-402644"/>
              <a:ext cx="2088232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1 340 000 чел.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590830" y="-396716"/>
              <a:ext cx="166169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1 378 </a:t>
              </a:r>
              <a:r>
                <a:rPr lang="ru-RU" sz="2000" b="1" dirty="0">
                  <a:solidFill>
                    <a:schemeClr val="bg1"/>
                  </a:solidFill>
                </a:rPr>
                <a:t>3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00 чел.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985136" y="459160"/>
            <a:ext cx="798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1945  1950  1960  1965  1970  1975  1980  1985  1990  2000  2005  2010  2015  2018</a:t>
            </a:r>
            <a:endParaRPr lang="ru-RU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763688" y="846004"/>
            <a:ext cx="0" cy="5607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339752" y="796062"/>
            <a:ext cx="0" cy="5697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843808" y="796062"/>
            <a:ext cx="0" cy="572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419872" y="795318"/>
            <a:ext cx="0" cy="5730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995936" y="821740"/>
            <a:ext cx="72008" cy="5703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99992" y="846004"/>
            <a:ext cx="0" cy="5679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76056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580112" y="828492"/>
            <a:ext cx="0" cy="569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156176" y="846004"/>
            <a:ext cx="0" cy="5647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660232" y="828492"/>
            <a:ext cx="0" cy="566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7236296" y="828492"/>
            <a:ext cx="0" cy="569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812360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388424" y="828492"/>
            <a:ext cx="0" cy="5624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Овал 85"/>
          <p:cNvSpPr/>
          <p:nvPr/>
        </p:nvSpPr>
        <p:spPr>
          <a:xfrm>
            <a:off x="1655676" y="1735071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231740" y="1854116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2760626" y="2821578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3311860" y="3109610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3923928" y="3175231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4391980" y="3344218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4968044" y="3420072"/>
            <a:ext cx="216024" cy="2380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5472100" y="3835244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6048164" y="5323172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6552220" y="5814691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7128284" y="4941168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8280412" y="5063413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>
            <a:stCxn id="86" idx="6"/>
            <a:endCxn id="89" idx="2"/>
          </p:cNvCxnSpPr>
          <p:nvPr/>
        </p:nvCxnSpPr>
        <p:spPr>
          <a:xfrm>
            <a:off x="1871700" y="1854116"/>
            <a:ext cx="360040" cy="119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endCxn id="92" idx="1"/>
          </p:cNvCxnSpPr>
          <p:nvPr/>
        </p:nvCxnSpPr>
        <p:spPr>
          <a:xfrm>
            <a:off x="2425072" y="2038782"/>
            <a:ext cx="367190" cy="8176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endCxn id="94" idx="1"/>
          </p:cNvCxnSpPr>
          <p:nvPr/>
        </p:nvCxnSpPr>
        <p:spPr>
          <a:xfrm>
            <a:off x="2924656" y="2968036"/>
            <a:ext cx="418840" cy="1764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>
            <a:endCxn id="97" idx="2"/>
          </p:cNvCxnSpPr>
          <p:nvPr/>
        </p:nvCxnSpPr>
        <p:spPr>
          <a:xfrm>
            <a:off x="3509628" y="3239223"/>
            <a:ext cx="414300" cy="550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>
            <a:endCxn id="100" idx="1"/>
          </p:cNvCxnSpPr>
          <p:nvPr/>
        </p:nvCxnSpPr>
        <p:spPr>
          <a:xfrm>
            <a:off x="4111001" y="3316691"/>
            <a:ext cx="312615" cy="62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>
            <a:endCxn id="103" idx="2"/>
          </p:cNvCxnSpPr>
          <p:nvPr/>
        </p:nvCxnSpPr>
        <p:spPr>
          <a:xfrm>
            <a:off x="4625045" y="3463263"/>
            <a:ext cx="342999" cy="75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>
            <a:endCxn id="107" idx="1"/>
          </p:cNvCxnSpPr>
          <p:nvPr/>
        </p:nvCxnSpPr>
        <p:spPr>
          <a:xfrm>
            <a:off x="5184068" y="3581664"/>
            <a:ext cx="319668" cy="288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>
            <a:endCxn id="110" idx="1"/>
          </p:cNvCxnSpPr>
          <p:nvPr/>
        </p:nvCxnSpPr>
        <p:spPr>
          <a:xfrm>
            <a:off x="5628531" y="4014148"/>
            <a:ext cx="451269" cy="134389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>
            <a:endCxn id="113" idx="1"/>
          </p:cNvCxnSpPr>
          <p:nvPr/>
        </p:nvCxnSpPr>
        <p:spPr>
          <a:xfrm>
            <a:off x="6212366" y="5499399"/>
            <a:ext cx="371490" cy="3501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113" idx="7"/>
            <a:endCxn id="115" idx="3"/>
          </p:cNvCxnSpPr>
          <p:nvPr/>
        </p:nvCxnSpPr>
        <p:spPr>
          <a:xfrm flipV="1">
            <a:off x="6736608" y="5144391"/>
            <a:ext cx="423312" cy="7051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Овал 130"/>
          <p:cNvSpPr/>
          <p:nvPr/>
        </p:nvSpPr>
        <p:spPr>
          <a:xfrm>
            <a:off x="7705588" y="4906301"/>
            <a:ext cx="216024" cy="23809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2" name="Прямая соединительная линия 131"/>
          <p:cNvCxnSpPr>
            <a:endCxn id="131" idx="2"/>
          </p:cNvCxnSpPr>
          <p:nvPr/>
        </p:nvCxnSpPr>
        <p:spPr>
          <a:xfrm flipV="1">
            <a:off x="7344308" y="5025346"/>
            <a:ext cx="361280" cy="561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endCxn id="118" idx="2"/>
          </p:cNvCxnSpPr>
          <p:nvPr/>
        </p:nvCxnSpPr>
        <p:spPr>
          <a:xfrm>
            <a:off x="7907556" y="5039923"/>
            <a:ext cx="372856" cy="14253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115341" y="856457"/>
            <a:ext cx="300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Родилось (тыс. чел.)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049219" y="5989189"/>
            <a:ext cx="316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Умерло (тыс. чел.)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507357" y="5934"/>
            <a:ext cx="508897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Естественное движение населения</a:t>
            </a:r>
            <a:endParaRPr lang="ru-RU" sz="24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828492"/>
            <a:ext cx="203609" cy="895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2339752" y="1017267"/>
            <a:ext cx="452510" cy="802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>
            <a:off x="3006446" y="1899319"/>
            <a:ext cx="203609" cy="895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V="1">
            <a:off x="3635896" y="1924440"/>
            <a:ext cx="258236" cy="576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 flipV="1">
            <a:off x="4133744" y="1850862"/>
            <a:ext cx="258236" cy="576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flipV="1">
            <a:off x="4705124" y="1765425"/>
            <a:ext cx="258236" cy="576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5245500" y="1832397"/>
            <a:ext cx="258236" cy="3097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>
            <a:off x="5646279" y="2402551"/>
            <a:ext cx="363010" cy="5296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V="1">
            <a:off x="6264188" y="2092206"/>
            <a:ext cx="319668" cy="848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V="1">
            <a:off x="6660232" y="1697550"/>
            <a:ext cx="499688" cy="3412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7398934" y="1610293"/>
            <a:ext cx="306654" cy="87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7874434" y="1754391"/>
            <a:ext cx="405978" cy="4509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V="1">
            <a:off x="1893449" y="5058346"/>
            <a:ext cx="289872" cy="2268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>
            <a:off x="2447764" y="4953879"/>
            <a:ext cx="2473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>
            <a:endCxn id="91" idx="1"/>
          </p:cNvCxnSpPr>
          <p:nvPr/>
        </p:nvCxnSpPr>
        <p:spPr>
          <a:xfrm>
            <a:off x="2817857" y="5093495"/>
            <a:ext cx="240555" cy="120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>
            <a:endCxn id="96" idx="1"/>
          </p:cNvCxnSpPr>
          <p:nvPr/>
        </p:nvCxnSpPr>
        <p:spPr>
          <a:xfrm>
            <a:off x="3402829" y="5272665"/>
            <a:ext cx="293873" cy="82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>
            <a:off x="4129743" y="5358039"/>
            <a:ext cx="293873" cy="82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4670499" y="5493224"/>
            <a:ext cx="293873" cy="82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>
            <a:off x="5209765" y="5656211"/>
            <a:ext cx="262335" cy="182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>
            <a:endCxn id="134" idx="3"/>
          </p:cNvCxnSpPr>
          <p:nvPr/>
        </p:nvCxnSpPr>
        <p:spPr>
          <a:xfrm>
            <a:off x="5646279" y="5767208"/>
            <a:ext cx="566087" cy="4528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>
            <a:endCxn id="111" idx="2"/>
          </p:cNvCxnSpPr>
          <p:nvPr/>
        </p:nvCxnSpPr>
        <p:spPr>
          <a:xfrm>
            <a:off x="6188712" y="6395877"/>
            <a:ext cx="400725" cy="5208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V="1">
            <a:off x="6847854" y="6568760"/>
            <a:ext cx="289872" cy="2268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V="1">
            <a:off x="7420717" y="6398893"/>
            <a:ext cx="284871" cy="798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 flipV="1">
            <a:off x="7921612" y="6358215"/>
            <a:ext cx="344804" cy="806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2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19534"/>
            <a:ext cx="8100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Основные показатели экономического и социального развития области     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32556"/>
              </p:ext>
            </p:extLst>
          </p:nvPr>
        </p:nvGraphicFramePr>
        <p:xfrm>
          <a:off x="611560" y="1296235"/>
          <a:ext cx="7920880" cy="5301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/>
                <a:gridCol w="720080"/>
                <a:gridCol w="648072"/>
                <a:gridCol w="648072"/>
                <a:gridCol w="648072"/>
                <a:gridCol w="648072"/>
                <a:gridCol w="720080"/>
                <a:gridCol w="792088"/>
                <a:gridCol w="792089"/>
              </a:tblGrid>
              <a:tr h="443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1945=1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1959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1970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1979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1989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Вся продукция промышленности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</a:tr>
              <a:tr h="1159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Объем отгруженных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товаров </a:t>
                      </a: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собственного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производства</a:t>
                      </a: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выполненных </a:t>
                      </a: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работ и услуг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собственными силами,     (млн</a:t>
                      </a: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рублей)</a:t>
                      </a:r>
                      <a:endParaRPr lang="ru-RU" sz="14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115563,0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451378,0</a:t>
                      </a:r>
                    </a:p>
                  </a:txBody>
                  <a:tcPr marL="68580" marR="68580" marT="0" marB="0" anchor="b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Валовая продукция сельского хозяйства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1950=1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147,6</a:t>
                      </a:r>
                    </a:p>
                  </a:txBody>
                  <a:tcPr marL="68580" marR="68580" marT="0" marB="0" anchor="b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Численность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работающих </a:t>
                      </a: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 народном хозяйстве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68580" marR="68580" marT="0" marB="0" anchor="b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Розничный 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товарооборот,  (млн. </a:t>
                      </a:r>
                      <a:r>
                        <a:rPr lang="ru-RU" sz="1400" b="1" i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руб</a:t>
                      </a:r>
                      <a:r>
                        <a:rPr lang="ru-RU" sz="1400" b="1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ru-RU" sz="14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1054,3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4537,6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876,0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1326,9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1952,0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11652,4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44018,7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200149,1</a:t>
                      </a:r>
                    </a:p>
                  </a:txBody>
                  <a:tcPr marL="68580" marR="68580" marT="0" marB="0" anchor="b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Производительность труда: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</a:tr>
              <a:tr h="261085"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промышленность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Численность детей в дошкольных учреждениях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68580" marR="68580" marT="0" marB="0" anchor="b"/>
                </a:tc>
              </a:tr>
              <a:tr h="443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Численность учащихся в школах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3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-17140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Распределение земель     </a:t>
            </a:r>
            <a:r>
              <a:rPr lang="ru-RU" b="1" dirty="0" smtClean="0">
                <a:solidFill>
                  <a:srgbClr val="FF0000"/>
                </a:solidFill>
              </a:rPr>
              <a:t>(</a:t>
            </a:r>
            <a:r>
              <a:rPr lang="ru-RU" b="1" dirty="0" err="1" smtClean="0">
                <a:solidFill>
                  <a:srgbClr val="FF0000"/>
                </a:solidFill>
              </a:rPr>
              <a:t>тыс.га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9573"/>
            <a:ext cx="4463988" cy="259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12217"/>
              </p:ext>
            </p:extLst>
          </p:nvPr>
        </p:nvGraphicFramePr>
        <p:xfrm>
          <a:off x="575555" y="461665"/>
          <a:ext cx="7992890" cy="391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334"/>
                <a:gridCol w="720080"/>
                <a:gridCol w="715874"/>
                <a:gridCol w="792088"/>
                <a:gridCol w="792088"/>
                <a:gridCol w="792088"/>
                <a:gridCol w="792088"/>
                <a:gridCol w="792088"/>
                <a:gridCol w="724286"/>
                <a:gridCol w="715876"/>
              </a:tblGrid>
              <a:tr h="4896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1897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1945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1959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1970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1979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1989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2006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Всего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4588,4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2884,2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2887,0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2913,0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2912,4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2912,2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2908,4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2908,4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2908,4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Пашня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1634,6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761,4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693,0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682,0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688,6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684,5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658,5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538,6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335,3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Сенокос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496,5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291,3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277,0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263,0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208,2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182,5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169,0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105,6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54,5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6FCC3"/>
                    </a:solidFill>
                  </a:tcPr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Пастбища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303,1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112,8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109,0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139,0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171,6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172,0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157,4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85,4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31,6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Многолетние насаждения</a:t>
                      </a:r>
                      <a:endParaRPr lang="ru-RU" sz="12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54,4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30,2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17,4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12,7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11,7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19,8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6,3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6,7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B6FCC3"/>
                    </a:solidFill>
                  </a:tcPr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Залежь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31,2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1,5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17,3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75,3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161,3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96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Леса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1708,5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1187,9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1405,0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1445,0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1547,0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1547,0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1576,7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1576,2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1581,9</a:t>
                      </a:r>
                      <a:endParaRPr lang="ru-RU" sz="1400" b="1" dirty="0"/>
                    </a:p>
                  </a:txBody>
                  <a:tcPr>
                    <a:solidFill>
                      <a:srgbClr val="B6FCC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44371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ххх,х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– по данным ВСХП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9459" y="188640"/>
            <a:ext cx="774035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spc="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ЭКОНОМИЧЕСКИЕ И СОЦИАЛЬНЫЕ ПОКАЗАТЕЛИ </a:t>
            </a:r>
            <a:br>
              <a:rPr lang="ru-RU" sz="1600" b="1" spc="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spc="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 ВЛАДИМИРСКОЙ ОБЛАСТИ за январь-июнь 2019г.</a:t>
            </a:r>
          </a:p>
          <a:p>
            <a:pPr lvl="0" algn="ctr"/>
            <a:r>
              <a:rPr lang="ru-RU" sz="1400" spc="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% к соответствующему периоду прошлого года</a:t>
            </a:r>
            <a:r>
              <a:rPr lang="ru-RU" sz="1400" spc="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spc="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22602" y="1106495"/>
            <a:ext cx="8491053" cy="2774573"/>
            <a:chOff x="88159" y="1772984"/>
            <a:chExt cx="9034785" cy="3377135"/>
          </a:xfrm>
        </p:grpSpPr>
        <p:sp>
          <p:nvSpPr>
            <p:cNvPr id="9" name="TextBox 45"/>
            <p:cNvSpPr txBox="1">
              <a:spLocks noChangeArrowheads="1"/>
            </p:cNvSpPr>
            <p:nvPr/>
          </p:nvSpPr>
          <p:spPr bwMode="auto">
            <a:xfrm>
              <a:off x="1361042" y="1820058"/>
              <a:ext cx="1462754" cy="712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1DE90D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000" b="1" dirty="0" smtClean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Индекс промышленного производства</a:t>
              </a:r>
              <a:endParaRPr lang="ru-RU" altLang="ru-RU" sz="1000" b="1" dirty="0">
                <a:solidFill>
                  <a:srgbClr val="42216D"/>
                </a:solidFill>
                <a:latin typeface="Verdana" pitchFamily="34" charset="0"/>
                <a:cs typeface="Times New Roman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47229" y="4638660"/>
              <a:ext cx="8746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105,9%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07" y="1825325"/>
              <a:ext cx="1124661" cy="98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4196822" y="1772984"/>
              <a:ext cx="1559954" cy="980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FFFF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sz="1000" b="1" dirty="0" smtClean="0">
                <a:solidFill>
                  <a:sysClr val="windowText" lastClr="000000"/>
                </a:solidFill>
                <a:latin typeface="Verdana" pitchFamily="34" charset="0"/>
                <a:cs typeface="Times New Roman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00" b="1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Оборот розничной торговли </a:t>
              </a:r>
              <a:r>
                <a:rPr lang="ru-RU" altLang="ru-RU" sz="1000" b="1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– </a:t>
              </a:r>
              <a:r>
                <a:rPr lang="ru-RU" sz="1000" b="1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112774,6</a:t>
              </a:r>
              <a:r>
                <a:rPr lang="ru-RU" altLang="ru-RU" sz="1000" b="1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altLang="ru-RU" sz="1000" b="1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</a:br>
              <a:r>
                <a:rPr lang="ru-RU" altLang="ru-RU" sz="1000" b="1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млн руб</a:t>
              </a:r>
              <a:r>
                <a:rPr lang="ru-RU" altLang="ru-RU" sz="1000" b="1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041" y="1825325"/>
              <a:ext cx="1132457" cy="92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304" y="1789012"/>
              <a:ext cx="1058693" cy="93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7137817" y="1825325"/>
              <a:ext cx="1677059" cy="77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000" b="1" dirty="0" smtClean="0">
                <a:solidFill>
                  <a:srgbClr val="FF9900"/>
                </a:solidFill>
                <a:latin typeface="Verdana" pitchFamily="34" charset="0"/>
                <a:cs typeface="Times New Roman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00" b="1" dirty="0" smtClean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Объем </a:t>
              </a:r>
              <a:r>
                <a:rPr lang="ru-RU" alt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платных </a:t>
              </a:r>
              <a:r>
                <a:rPr lang="ru-RU" altLang="ru-RU" sz="1000" b="1" dirty="0" smtClean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услуг </a:t>
              </a:r>
              <a:r>
                <a:rPr lang="ru-RU" alt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населению – </a:t>
              </a:r>
              <a:r>
                <a:rPr lang="ru-RU" sz="1000" b="1" dirty="0" smtClean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36426,5 </a:t>
              </a:r>
              <a:r>
                <a:rPr lang="ru-RU" altLang="ru-RU" sz="1000" b="1" dirty="0" smtClean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млн руб</a:t>
              </a:r>
              <a:r>
                <a:rPr lang="ru-RU" alt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9488" y="1953609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102%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59" y="2753480"/>
              <a:ext cx="9034785" cy="124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49653" y="4099756"/>
              <a:ext cx="1655223" cy="765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FF0066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Aft>
                  <a:spcPct val="0"/>
                </a:spcAft>
              </a:pPr>
              <a:r>
                <a:rPr lang="ru-RU" altLang="ru-RU" sz="1000" b="1" dirty="0">
                  <a:solidFill>
                    <a:srgbClr val="227D92"/>
                  </a:solidFill>
                  <a:latin typeface="Verdana" pitchFamily="34" charset="0"/>
                  <a:cs typeface="Times New Roman"/>
                </a:rPr>
                <a:t>Индекс </a:t>
              </a:r>
              <a:br>
                <a:rPr lang="ru-RU" altLang="ru-RU" sz="1000" b="1" dirty="0">
                  <a:solidFill>
                    <a:srgbClr val="227D92"/>
                  </a:solidFill>
                  <a:latin typeface="Verdana" pitchFamily="34" charset="0"/>
                  <a:cs typeface="Times New Roman"/>
                </a:rPr>
              </a:br>
              <a:r>
                <a:rPr lang="ru-RU" altLang="ru-RU" sz="1000" b="1" dirty="0" smtClean="0">
                  <a:solidFill>
                    <a:srgbClr val="227D92"/>
                  </a:solidFill>
                  <a:latin typeface="Verdana" pitchFamily="34" charset="0"/>
                  <a:cs typeface="Times New Roman"/>
                </a:rPr>
                <a:t>потребительских цен</a:t>
              </a:r>
              <a:endParaRPr lang="ru-RU" altLang="ru-RU" sz="1000" b="1" dirty="0">
                <a:solidFill>
                  <a:srgbClr val="227D92"/>
                </a:solidFill>
                <a:latin typeface="Verdana" pitchFamily="34" charset="0"/>
                <a:cs typeface="Times New Roman"/>
              </a:endParaRPr>
            </a:p>
          </p:txBody>
        </p: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833" y="4003160"/>
              <a:ext cx="1130225" cy="95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635" y="3963859"/>
              <a:ext cx="1162774" cy="99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802" y="3985869"/>
              <a:ext cx="1085594" cy="9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2975688" y="4045821"/>
              <a:ext cx="1599286" cy="1104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sz="200" b="1" dirty="0" smtClean="0">
                <a:solidFill>
                  <a:srgbClr val="F3960D"/>
                </a:solidFill>
                <a:latin typeface="Verdana" pitchFamily="34" charset="0"/>
                <a:cs typeface="Times New Roman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00" b="1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Оборот общественного </a:t>
              </a:r>
              <a:r>
                <a:rPr lang="ru-RU" altLang="ru-RU" sz="1000" b="1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питания – </a:t>
              </a:r>
              <a:r>
                <a:rPr lang="ru-RU" altLang="ru-RU" sz="1000" b="1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altLang="ru-RU" sz="1000" b="1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5515,3</a:t>
              </a:r>
              <a:r>
                <a:rPr lang="ru-RU" altLang="ru-RU" sz="1000" b="1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 млн руб.</a:t>
              </a:r>
              <a:endPara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F3960D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6023260" y="4099756"/>
              <a:ext cx="1459026" cy="942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33CC33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sz="1000" b="1" dirty="0" smtClean="0">
                <a:solidFill>
                  <a:srgbClr val="9A004D"/>
                </a:solidFill>
                <a:latin typeface="Verdana" pitchFamily="34" charset="0"/>
                <a:cs typeface="Times New Roman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000" b="1" dirty="0" smtClean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Грузооборот </a:t>
              </a:r>
              <a: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</a:br>
              <a: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автомобильного </a:t>
              </a:r>
              <a:r>
                <a:rPr lang="ru-RU" altLang="ru-RU" sz="1000" b="1" dirty="0" smtClean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транспорта – </a:t>
              </a:r>
              <a: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</a:br>
              <a:r>
                <a:rPr lang="ru-RU" altLang="ru-RU" sz="1000" b="1" dirty="0" smtClean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164,8 млн </a:t>
              </a:r>
              <a:r>
                <a:rPr lang="ru-RU" alt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т-км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02291" y="4365154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105,8%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151" y="4351381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103,5%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3590" y="4371033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132,4%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49873" y="1917890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99%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47960" y="1918660"/>
              <a:ext cx="857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99,7%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18" descr="C:\Users\p33_PahlyaevaNA\Desktop\Алена\работа\калейдоскоп\Новая папка\Новая папка\719a02db86570589e2e6adc19779e59f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275" y="2944833"/>
              <a:ext cx="898595" cy="88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05" y="2901794"/>
              <a:ext cx="1217813" cy="1003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932" y="2821217"/>
              <a:ext cx="1075909" cy="1101098"/>
            </a:xfrm>
            <a:prstGeom prst="rect">
              <a:avLst/>
            </a:prstGeom>
            <a:noFill/>
            <a:ln>
              <a:noFill/>
            </a:ln>
            <a:effectLst>
              <a:softEdge rad="1016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180" y="2866075"/>
              <a:ext cx="1039399" cy="1039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0" descr="C:\Users\p33_PahlyaevaNA\Desktop\Алена\работа\калейдоскоп\_23-2148005474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676" y="2895288"/>
              <a:ext cx="1042673" cy="10426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p33_PahlyaevaNA\Desktop\Алена\работа\калейдоскоп\Новая папка\Новая папка\6120518-trucking-banner-cargo-concept-truck-tipper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035" y="2973808"/>
              <a:ext cx="1087691" cy="8529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34539" y="3877068"/>
            <a:ext cx="8809706" cy="2914166"/>
            <a:chOff x="-77839" y="4912937"/>
            <a:chExt cx="9112624" cy="4219358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03896"/>
              <a:ext cx="9034785" cy="134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5150" y="5551348"/>
              <a:ext cx="1124661" cy="101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5531200"/>
              <a:ext cx="1132457" cy="9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7800315" y="5625723"/>
              <a:ext cx="974327" cy="42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100,0%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78787" y="5618222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106,4%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 Box 25"/>
            <p:cNvSpPr txBox="1">
              <a:spLocks noChangeArrowheads="1"/>
            </p:cNvSpPr>
            <p:nvPr/>
          </p:nvSpPr>
          <p:spPr bwMode="auto">
            <a:xfrm>
              <a:off x="5918371" y="5091906"/>
              <a:ext cx="1814455" cy="1528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00CC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lvl="1" algn="ctr" defTabSz="533372">
                <a:spcAft>
                  <a:spcPts val="200"/>
                </a:spcAft>
              </a:pPr>
              <a: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Среднесписочная</a:t>
              </a:r>
              <a:b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численность работников организаций</a:t>
              </a:r>
              <a:r>
                <a:rPr lang="en-US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 </a:t>
              </a:r>
              <a: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(включая субъекты малого </a:t>
              </a:r>
              <a:r>
                <a:rPr lang="ru-RU" sz="1000" b="1" spc="-30" dirty="0" smtClean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предпринимательства)– </a:t>
              </a:r>
              <a: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30" dirty="0" smtClean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409,7 тыс</a:t>
              </a:r>
              <a:r>
                <a:rPr lang="ru-RU" sz="1000" b="1" spc="-30" dirty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.</a:t>
              </a:r>
              <a:r>
                <a:rPr lang="ru-RU" sz="1000" b="1" spc="-30" dirty="0" smtClean="0">
                  <a:solidFill>
                    <a:srgbClr val="42216D"/>
                  </a:solidFill>
                  <a:latin typeface="Verdana" pitchFamily="34" charset="0"/>
                  <a:cs typeface="Times New Roman"/>
                </a:rPr>
                <a:t> чел.</a:t>
              </a:r>
              <a:endParaRPr lang="ru-RU" sz="1000" b="1" spc="-30" dirty="0">
                <a:solidFill>
                  <a:srgbClr val="42216D"/>
                </a:solidFill>
                <a:latin typeface="Verdana" pitchFamily="34" charset="0"/>
                <a:cs typeface="Times New Roman"/>
              </a:endParaRPr>
            </a:p>
          </p:txBody>
        </p:sp>
        <p:sp>
          <p:nvSpPr>
            <p:cNvPr id="42" name="Text Box 25"/>
            <p:cNvSpPr txBox="1">
              <a:spLocks noChangeArrowheads="1"/>
            </p:cNvSpPr>
            <p:nvPr/>
          </p:nvSpPr>
          <p:spPr bwMode="auto">
            <a:xfrm>
              <a:off x="2793770" y="4912937"/>
              <a:ext cx="1878226" cy="177990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lvl="1" algn="ctr" defTabSz="533372">
                <a:spcAft>
                  <a:spcPts val="200"/>
                </a:spcAft>
              </a:pPr>
              <a:r>
                <a:rPr lang="ru-RU" sz="1000" b="1" spc="-20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Начисленная среднемесячная заработная плата одного работника (</a:t>
              </a:r>
              <a:r>
                <a:rPr lang="ru-RU" sz="1000" b="1" spc="-20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включая субъекты </a:t>
              </a:r>
              <a:r>
                <a:rPr lang="ru-RU" sz="1000" b="1" spc="-20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малого </a:t>
              </a:r>
              <a:r>
                <a:rPr lang="ru-RU" sz="1000" b="1" spc="-20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предпринимательства)– </a:t>
              </a:r>
              <a:r>
                <a:rPr lang="ru-RU" sz="1000" b="1" spc="-20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sz="1000" b="1" spc="-20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20" dirty="0" smtClean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31566,9 </a:t>
              </a:r>
              <a:r>
                <a:rPr lang="ru-RU" sz="1000" b="1" spc="-20" dirty="0">
                  <a:solidFill>
                    <a:srgbClr val="009242"/>
                  </a:solidFill>
                  <a:latin typeface="Verdana" pitchFamily="34" charset="0"/>
                  <a:cs typeface="Times New Roman"/>
                </a:rPr>
                <a:t>руб.</a:t>
              </a:r>
            </a:p>
          </p:txBody>
        </p:sp>
        <p:sp>
          <p:nvSpPr>
            <p:cNvPr id="43" name="TextBox 24"/>
            <p:cNvSpPr txBox="1">
              <a:spLocks noChangeArrowheads="1"/>
            </p:cNvSpPr>
            <p:nvPr/>
          </p:nvSpPr>
          <p:spPr bwMode="auto">
            <a:xfrm>
              <a:off x="1576035" y="8054885"/>
              <a:ext cx="1655223" cy="765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FF0066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Aft>
                  <a:spcPct val="0"/>
                </a:spcAft>
              </a:pPr>
              <a:r>
                <a:rPr 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Ввод в действие жилых домов – </a:t>
              </a:r>
              <a:br>
                <a:rPr 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 smtClean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334,4 </a:t>
              </a:r>
              <a:r>
                <a:rPr 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тыс. кв. м</a:t>
              </a:r>
              <a:br>
                <a:rPr 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>
                  <a:solidFill>
                    <a:srgbClr val="9A004D"/>
                  </a:solidFill>
                  <a:latin typeface="Verdana" pitchFamily="34" charset="0"/>
                  <a:cs typeface="Times New Roman"/>
                </a:rPr>
                <a:t>общей площади</a:t>
              </a:r>
            </a:p>
            <a:p>
              <a:pPr algn="ctr" fontAlgn="base">
                <a:spcAft>
                  <a:spcPct val="0"/>
                </a:spcAft>
              </a:pPr>
              <a:endParaRPr lang="ru-RU" altLang="ru-RU" sz="1000" b="1" dirty="0">
                <a:solidFill>
                  <a:srgbClr val="227D92"/>
                </a:solidFill>
                <a:latin typeface="Verdana" pitchFamily="34" charset="0"/>
                <a:cs typeface="Times New Roman"/>
              </a:endParaRPr>
            </a:p>
          </p:txBody>
        </p:sp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40" y="7832212"/>
              <a:ext cx="1130225" cy="98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23" y="7754314"/>
              <a:ext cx="1107814" cy="10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329102" y="8179138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100,5%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5916" y="8145829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140,5%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 Box 20"/>
            <p:cNvSpPr txBox="1">
              <a:spLocks noChangeArrowheads="1"/>
            </p:cNvSpPr>
            <p:nvPr/>
          </p:nvSpPr>
          <p:spPr bwMode="auto">
            <a:xfrm>
              <a:off x="7397265" y="7803334"/>
              <a:ext cx="1537048" cy="130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F84E02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300"/>
                </a:spcBef>
              </a:pPr>
              <a:endParaRPr lang="ru-RU" sz="1050" b="1" spc="-40" dirty="0" smtClean="0">
                <a:solidFill>
                  <a:sysClr val="windowText" lastClr="000000"/>
                </a:solidFill>
                <a:latin typeface="Verdana" pitchFamily="34" charset="0"/>
                <a:cs typeface="Times New Roman"/>
              </a:endParaRPr>
            </a:p>
            <a:p>
              <a:pPr marL="0" lvl="1" algn="ctr">
                <a:defRPr/>
              </a:pPr>
              <a:r>
                <a:rPr lang="ru-RU" sz="1000" b="1" spc="-40" dirty="0">
                  <a:solidFill>
                    <a:srgbClr val="227D92"/>
                  </a:solidFill>
                  <a:latin typeface="Verdana" pitchFamily="34" charset="0"/>
                  <a:cs typeface="Times New Roman"/>
                </a:rPr>
                <a:t>Реальная начисленная заработная плата одного работника </a:t>
              </a:r>
              <a:br>
                <a:rPr lang="ru-RU" sz="1000" b="1" spc="-40" dirty="0">
                  <a:solidFill>
                    <a:srgbClr val="227D92"/>
                  </a:solidFill>
                  <a:latin typeface="Verdana" pitchFamily="34" charset="0"/>
                  <a:cs typeface="Times New Roman"/>
                </a:rPr>
              </a:br>
              <a:endPara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305" y="6746762"/>
              <a:ext cx="1077581" cy="964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7" descr="C:\Users\p33_PahlyaevaNA\Desktop\Алена\работа\калейдоскоп\Новая папка\Новая папка\зарплата-png-1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899" y="6710724"/>
              <a:ext cx="1101682" cy="9863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9" descr="C:\Users\p33_PahlyaevaNA\Desktop\Алена\работа\калейдоскоп\Новая папка\Новая папка\доход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202" y="6710724"/>
              <a:ext cx="1175051" cy="94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3" descr="C:\Users\p33_PahlyaevaNA\Desktop\Алена\работа\калейдоскоп\Новая папка\Новая папка\1482965093_obzor-portala-nedvizhimosti-mesto.ua-2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02" y="6698276"/>
              <a:ext cx="1037295" cy="990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758" y="5551348"/>
              <a:ext cx="1058693" cy="93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1771010" y="5671092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111,6%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-77839" y="5104361"/>
              <a:ext cx="1876433" cy="1247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Объем работ, выполненных</a:t>
              </a:r>
              <a:r>
                <a:rPr lang="en-US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 </a:t>
              </a:r>
              <a: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/>
              </a:r>
              <a:b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по виду деятельности </a:t>
              </a:r>
              <a:b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«строительство» – </a:t>
              </a:r>
              <a:br>
                <a:rPr lang="ru-RU" sz="1000" b="1" dirty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dirty="0" smtClean="0">
                  <a:solidFill>
                    <a:srgbClr val="F37B03"/>
                  </a:solidFill>
                  <a:latin typeface="Verdana" pitchFamily="34" charset="0"/>
                  <a:cs typeface="Times New Roman"/>
                </a:rPr>
                <a:t>14481,6 млн руб.</a:t>
              </a:r>
              <a:endParaRPr lang="ru-RU" altLang="ru-RU" sz="1000" b="1" dirty="0">
                <a:solidFill>
                  <a:srgbClr val="F37B03"/>
                </a:solidFill>
                <a:latin typeface="Verdana" pitchFamily="34" charset="0"/>
                <a:cs typeface="Times New Roman"/>
              </a:endParaRPr>
            </a:p>
          </p:txBody>
        </p:sp>
        <p:pic>
          <p:nvPicPr>
            <p:cNvPr id="56" name="Picture 20" descr="C:\Users\p33_PahlyaevaNA\Desktop\Алена\работа\калейдоскоп\Новая папка\Новая папка\Building-for-Needs-Not-Thought-768x638-1-880x66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885" y="6776439"/>
              <a:ext cx="1192895" cy="894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194" y="7796012"/>
              <a:ext cx="1162774" cy="103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288239" y="8179138"/>
              <a:ext cx="974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110,3%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>
              <a:off x="4383968" y="7878689"/>
              <a:ext cx="1877790" cy="1253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Численность официально </a:t>
              </a:r>
              <a:b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зарегистрированных безработных  </a:t>
              </a:r>
              <a:b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(на конец периода)– </a:t>
              </a:r>
              <a:b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</a:br>
              <a: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 </a:t>
              </a:r>
              <a:r>
                <a:rPr lang="ru-RU" sz="1000" b="1" spc="-30" dirty="0" smtClean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7,5 тыс. чел</a:t>
              </a:r>
              <a:r>
                <a:rPr lang="ru-RU" sz="1000" b="1" spc="-30" dirty="0">
                  <a:solidFill>
                    <a:srgbClr val="F3960D"/>
                  </a:solidFill>
                  <a:latin typeface="Verdana" pitchFamily="34" charset="0"/>
                  <a:cs typeface="Times New Roman"/>
                </a:rPr>
                <a:t>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ru-RU" altLang="ru-RU" sz="1000" b="1" dirty="0">
                <a:solidFill>
                  <a:srgbClr val="227D92"/>
                </a:solidFill>
                <a:latin typeface="Verdana" pitchFamily="34" charset="0"/>
                <a:cs typeface="Times New Roman"/>
              </a:endParaRPr>
            </a:p>
          </p:txBody>
        </p:sp>
        <p:pic>
          <p:nvPicPr>
            <p:cNvPr id="60" name="Picture 15" descr="C:\Users\p33_PahlyaevaNA\Desktop\Алена\работа\калейдоскоп\_23-2147675587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920" y="6698276"/>
              <a:ext cx="1061971" cy="10619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28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TextBox 66"/>
          <p:cNvSpPr txBox="1"/>
          <p:nvPr/>
        </p:nvSpPr>
        <p:spPr>
          <a:xfrm>
            <a:off x="2843808" y="60447"/>
            <a:ext cx="3208958" cy="792183"/>
          </a:xfrm>
          <a:prstGeom prst="rect">
            <a:avLst/>
          </a:prstGeom>
          <a:noFill/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2400" b="1" spc="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r>
              <a:rPr lang="ru-RU" sz="2000" spc="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spc="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spc="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17245" y="1123849"/>
            <a:ext cx="3124759" cy="730628"/>
          </a:xfrm>
          <a:prstGeom prst="rect">
            <a:avLst/>
          </a:prstGeom>
        </p:spPr>
        <p:txBody>
          <a:bodyPr wrap="square" lIns="113962" tIns="56981" rIns="113962" bIns="56981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Естественный прирост (+), убыль (-) населения</a:t>
            </a: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53134955"/>
              </p:ext>
            </p:extLst>
          </p:nvPr>
        </p:nvGraphicFramePr>
        <p:xfrm>
          <a:off x="5585541" y="1704289"/>
          <a:ext cx="3247200" cy="291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95018" y="1784961"/>
            <a:ext cx="1419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- 9 273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5018" y="2318689"/>
            <a:ext cx="1247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- 8 409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5018" y="2869597"/>
            <a:ext cx="1365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- 7 293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9033" y="3457736"/>
            <a:ext cx="1000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- 6 903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2411" y="4038176"/>
            <a:ext cx="107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- 7 531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23713" y="583811"/>
            <a:ext cx="9143999" cy="361296"/>
          </a:xfrm>
          <a:prstGeom prst="rect">
            <a:avLst/>
          </a:prstGeom>
          <a:noFill/>
          <a:ln>
            <a:noFill/>
          </a:ln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РОЖДАЕМОСТЬ, СМЕРТНОСТЬ И ЕСТЕСТВЕННЫЙ ПРИРОСТ, УБЫЛЬ НАСЕЛЕНИЯ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5216503"/>
              </p:ext>
            </p:extLst>
          </p:nvPr>
        </p:nvGraphicFramePr>
        <p:xfrm>
          <a:off x="-4843" y="3042632"/>
          <a:ext cx="5402839" cy="378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8" name="Рисунок 17" descr="больница 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344" y="4704198"/>
            <a:ext cx="2961764" cy="206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Qa0-vEKUXg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600" y="1084510"/>
            <a:ext cx="3096344" cy="195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06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:\Печать-полиграфия\Пресс-центр\Материалы для выставки\СТАРАЯ бумага\фон-таблица розовая-1.jpg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91880" y="1131142"/>
            <a:ext cx="4091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Segoe Print" pitchFamily="2" charset="0"/>
              </a:rPr>
              <a:t>МИГРАЦИЯ </a:t>
            </a: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Segoe Print" pitchFamily="2" charset="0"/>
              </a:rPr>
              <a:t>НАСЕЛЕНИЯ </a:t>
            </a: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Segoe Print" pitchFamily="2" charset="0"/>
              </a:rPr>
              <a:t>Владимирской области </a:t>
            </a: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Segoe Print" pitchFamily="2" charset="0"/>
              </a:rPr>
              <a:t>за 2018 год</a:t>
            </a:r>
            <a:endParaRPr lang="ru-RU" sz="22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242" y="72646"/>
            <a:ext cx="4104456" cy="484407"/>
          </a:xfrm>
          <a:prstGeom prst="rect">
            <a:avLst/>
          </a:prstGeom>
          <a:noFill/>
        </p:spPr>
        <p:txBody>
          <a:bodyPr wrap="square" lIns="113962" tIns="56981" rIns="113962" bIns="56981" rtlCol="0">
            <a:spAutoFit/>
          </a:bodyPr>
          <a:lstStyle/>
          <a:p>
            <a:pPr algn="ctr"/>
            <a:r>
              <a:rPr lang="ru-RU" sz="2400" b="1" spc="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endParaRPr lang="ru-RU" sz="2000" spc="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Смотреть исходно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" y="403136"/>
            <a:ext cx="3637217" cy="230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283227"/>
              </p:ext>
            </p:extLst>
          </p:nvPr>
        </p:nvGraphicFramePr>
        <p:xfrm>
          <a:off x="167158" y="2843205"/>
          <a:ext cx="8859839" cy="38261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6486"/>
                <a:gridCol w="1741973"/>
                <a:gridCol w="1411704"/>
                <a:gridCol w="2809676"/>
              </a:tblGrid>
              <a:tr h="673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Вид миграции</a:t>
                      </a:r>
                      <a:endParaRPr lang="ru-RU" sz="1600" dirty="0"/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Прибыло (чел.)</a:t>
                      </a:r>
                      <a:endParaRPr lang="ru-RU" sz="1600" dirty="0"/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Выбыло</a:t>
                      </a:r>
                      <a:r>
                        <a:rPr lang="ru-RU" sz="1600" baseline="0" dirty="0" smtClean="0"/>
                        <a:t> (</a:t>
                      </a:r>
                      <a:r>
                        <a:rPr lang="ru-RU" sz="1600" dirty="0" smtClean="0"/>
                        <a:t>чел.)</a:t>
                      </a:r>
                      <a:endParaRPr lang="ru-RU" sz="1600" dirty="0"/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Миграционный прирост, убыль (-)</a:t>
                      </a:r>
                      <a:endParaRPr lang="ru-RU" sz="1600" dirty="0"/>
                    </a:p>
                  </a:txBody>
                  <a:tcPr marT="71998" marB="71998"/>
                </a:tc>
              </a:tr>
              <a:tr h="415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36706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39965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-3259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434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Внутрирегиональная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16301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16301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406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Межрегиональная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17960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22739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- 4779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406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Международная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2445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925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1520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406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        в том</a:t>
                      </a:r>
                      <a:r>
                        <a:rPr lang="ru-RU" sz="1600" baseline="0" dirty="0" smtClean="0"/>
                        <a:t> числе: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406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 странами СНГ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2355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850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1505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  <a:tr h="673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/>
                        <a:t>С другими зарубежными странами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90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75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1998" marB="71998"/>
                </a:tc>
              </a:tr>
            </a:tbl>
          </a:graphicData>
        </a:graphic>
      </p:graphicFrame>
      <p:pic>
        <p:nvPicPr>
          <p:cNvPr id="11" name="Picture 5" descr="C:\Users\p33_gkoroleva\Desktop\Новая папка\B1182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25" y="85907"/>
            <a:ext cx="2029880" cy="15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1458</Words>
  <Application>Microsoft Office PowerPoint</Application>
  <PresentationFormat>Экран (4:3)</PresentationFormat>
  <Paragraphs>582</Paragraphs>
  <Slides>21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Arial Unicode MS</vt:lpstr>
      <vt:lpstr>Arial</vt:lpstr>
      <vt:lpstr>Arial Black</vt:lpstr>
      <vt:lpstr>Calibri</vt:lpstr>
      <vt:lpstr>Candara</vt:lpstr>
      <vt:lpstr>Georgia</vt:lpstr>
      <vt:lpstr>Impact</vt:lpstr>
      <vt:lpstr>Segoe Print</vt:lpstr>
      <vt:lpstr>Symbol</vt:lpstr>
      <vt:lpstr>Times New Roman</vt:lpstr>
      <vt:lpstr>Trebuchet MS</vt:lpstr>
      <vt:lpstr>Verdana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Королева Галина Владимировна</dc:creator>
  <cp:lastModifiedBy>Шмуратко Елена Николаевна</cp:lastModifiedBy>
  <cp:revision>258</cp:revision>
  <cp:lastPrinted>2019-08-13T12:34:51Z</cp:lastPrinted>
  <dcterms:created xsi:type="dcterms:W3CDTF">2019-02-20T07:12:22Z</dcterms:created>
  <dcterms:modified xsi:type="dcterms:W3CDTF">2019-08-15T11:57:52Z</dcterms:modified>
</cp:coreProperties>
</file>